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79" r:id="rId2"/>
  </p:sldMasterIdLst>
  <p:notesMasterIdLst>
    <p:notesMasterId r:id="rId57"/>
  </p:notesMasterIdLst>
  <p:handoutMasterIdLst>
    <p:handoutMasterId r:id="rId58"/>
  </p:handoutMasterIdLst>
  <p:sldIdLst>
    <p:sldId id="256" r:id="rId3"/>
    <p:sldId id="351" r:id="rId4"/>
    <p:sldId id="260" r:id="rId5"/>
    <p:sldId id="271" r:id="rId6"/>
    <p:sldId id="319" r:id="rId7"/>
    <p:sldId id="349" r:id="rId8"/>
    <p:sldId id="364" r:id="rId9"/>
    <p:sldId id="353" r:id="rId10"/>
    <p:sldId id="336" r:id="rId11"/>
    <p:sldId id="325" r:id="rId12"/>
    <p:sldId id="326" r:id="rId13"/>
    <p:sldId id="337" r:id="rId14"/>
    <p:sldId id="328" r:id="rId15"/>
    <p:sldId id="329" r:id="rId16"/>
    <p:sldId id="335" r:id="rId17"/>
    <p:sldId id="331" r:id="rId18"/>
    <p:sldId id="338" r:id="rId19"/>
    <p:sldId id="354" r:id="rId20"/>
    <p:sldId id="365" r:id="rId21"/>
    <p:sldId id="277" r:id="rId22"/>
    <p:sldId id="282" r:id="rId23"/>
    <p:sldId id="283" r:id="rId24"/>
    <p:sldId id="284" r:id="rId25"/>
    <p:sldId id="285" r:id="rId26"/>
    <p:sldId id="286" r:id="rId27"/>
    <p:sldId id="288" r:id="rId28"/>
    <p:sldId id="287" r:id="rId29"/>
    <p:sldId id="323" r:id="rId30"/>
    <p:sldId id="290" r:id="rId31"/>
    <p:sldId id="321" r:id="rId32"/>
    <p:sldId id="293" r:id="rId33"/>
    <p:sldId id="294" r:id="rId34"/>
    <p:sldId id="295" r:id="rId35"/>
    <p:sldId id="296" r:id="rId36"/>
    <p:sldId id="297" r:id="rId37"/>
    <p:sldId id="355" r:id="rId38"/>
    <p:sldId id="356" r:id="rId39"/>
    <p:sldId id="268" r:id="rId40"/>
    <p:sldId id="298" r:id="rId41"/>
    <p:sldId id="263" r:id="rId42"/>
    <p:sldId id="299" r:id="rId43"/>
    <p:sldId id="303" r:id="rId44"/>
    <p:sldId id="304" r:id="rId45"/>
    <p:sldId id="305" r:id="rId46"/>
    <p:sldId id="306" r:id="rId47"/>
    <p:sldId id="300" r:id="rId48"/>
    <p:sldId id="357" r:id="rId49"/>
    <p:sldId id="358" r:id="rId50"/>
    <p:sldId id="359" r:id="rId51"/>
    <p:sldId id="360" r:id="rId52"/>
    <p:sldId id="361" r:id="rId53"/>
    <p:sldId id="362" r:id="rId54"/>
    <p:sldId id="281" r:id="rId55"/>
    <p:sldId id="308" r:id="rId5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109" d="100"/>
          <a:sy n="109" d="100"/>
        </p:scale>
        <p:origin x="1710"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A99E1C7-971D-4F77-8AAF-19F4D690E938}" type="datetimeFigureOut">
              <a:rPr lang="en-US" smtClean="0"/>
              <a:t>3/24/2021</a:t>
            </a:fld>
            <a:endParaRPr lang="en-US"/>
          </a:p>
        </p:txBody>
      </p:sp>
      <p:sp>
        <p:nvSpPr>
          <p:cNvPr id="4" name="頁尾版面配置區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9D5D2CA-D35C-4DD4-A6EC-DE1964A8BC0C}" type="slidenum">
              <a:rPr lang="en-US" smtClean="0"/>
              <a:t>‹#›</a:t>
            </a:fld>
            <a:endParaRPr lang="en-US"/>
          </a:p>
        </p:txBody>
      </p:sp>
    </p:spTree>
    <p:extLst>
      <p:ext uri="{BB962C8B-B14F-4D97-AF65-F5344CB8AC3E}">
        <p14:creationId xmlns:p14="http://schemas.microsoft.com/office/powerpoint/2010/main" val="3412575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8CF61319-F99C-46A4-A7C4-3D65C6B46701}" type="datetimeFigureOut">
              <a:rPr lang="en-HK" smtClean="0"/>
              <a:t>24/3/2021</a:t>
            </a:fld>
            <a:endParaRPr lang="en-HK"/>
          </a:p>
        </p:txBody>
      </p:sp>
      <p:sp>
        <p:nvSpPr>
          <p:cNvPr id="4" name="Slide Image Placeholder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8BBD8F81-6C39-43A2-B664-77BDD64BB86B}" type="slidenum">
              <a:rPr lang="en-HK" smtClean="0"/>
              <a:t>‹#›</a:t>
            </a:fld>
            <a:endParaRPr lang="en-HK"/>
          </a:p>
        </p:txBody>
      </p:sp>
    </p:spTree>
    <p:extLst>
      <p:ext uri="{BB962C8B-B14F-4D97-AF65-F5344CB8AC3E}">
        <p14:creationId xmlns:p14="http://schemas.microsoft.com/office/powerpoint/2010/main" val="139971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39838"/>
            <a:ext cx="4467225" cy="3351212"/>
          </a:xfrm>
        </p:spPr>
      </p:sp>
      <p:sp>
        <p:nvSpPr>
          <p:cNvPr id="3" name="Notes Placeholder 2"/>
          <p:cNvSpPr>
            <a:spLocks noGrp="1"/>
          </p:cNvSpPr>
          <p:nvPr>
            <p:ph type="body" idx="1"/>
          </p:nvPr>
        </p:nvSpPr>
        <p:spPr/>
        <p:txBody>
          <a:bodyPr/>
          <a:lstStyle/>
          <a:p>
            <a:r>
              <a:rPr lang="en-HK" dirty="0" err="1"/>
              <a:t>jk</a:t>
            </a:r>
            <a:endParaRPr lang="en-HK" dirty="0"/>
          </a:p>
        </p:txBody>
      </p:sp>
      <p:sp>
        <p:nvSpPr>
          <p:cNvPr id="4" name="Slide Number Placeholder 3"/>
          <p:cNvSpPr>
            <a:spLocks noGrp="1"/>
          </p:cNvSpPr>
          <p:nvPr>
            <p:ph type="sldNum" sz="quarter" idx="5"/>
          </p:nvPr>
        </p:nvSpPr>
        <p:spPr/>
        <p:txBody>
          <a:bodyPr/>
          <a:lstStyle/>
          <a:p>
            <a:fld id="{8BBD8F81-6C39-43A2-B664-77BDD64BB86B}" type="slidenum">
              <a:rPr lang="en-HK" smtClean="0"/>
              <a:t>1</a:t>
            </a:fld>
            <a:endParaRPr lang="en-HK"/>
          </a:p>
        </p:txBody>
      </p:sp>
    </p:spTree>
    <p:extLst>
      <p:ext uri="{BB962C8B-B14F-4D97-AF65-F5344CB8AC3E}">
        <p14:creationId xmlns:p14="http://schemas.microsoft.com/office/powerpoint/2010/main" val="287703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3701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365384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675602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07774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49846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366901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2405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4216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57655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92829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933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6338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34165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99776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39818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63548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88407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45293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3055527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0795132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9693264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7448326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64143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463439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61003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5826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8651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5657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281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598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063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7326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668570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5065765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7A98AA-2D80-4471-B6A1-BB7B666E8007}"/>
              </a:ext>
            </a:extLst>
          </p:cNvPr>
          <p:cNvPicPr>
            <a:picLocks noChangeAspect="1"/>
          </p:cNvPicPr>
          <p:nvPr/>
        </p:nvPicPr>
        <p:blipFill rotWithShape="1">
          <a:blip r:embed="rId3"/>
          <a:srcRect l="6129" r="23774" b="9091"/>
          <a:stretch/>
        </p:blipFill>
        <p:spPr>
          <a:xfrm>
            <a:off x="3163295" y="18854"/>
            <a:ext cx="5941610" cy="6858000"/>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7EDAF53-3A21-408B-92F4-A09D2AC77155}"/>
              </a:ext>
            </a:extLst>
          </p:cNvPr>
          <p:cNvSpPr>
            <a:spLocks noGrp="1"/>
          </p:cNvSpPr>
          <p:nvPr>
            <p:ph type="ctrTitle"/>
          </p:nvPr>
        </p:nvSpPr>
        <p:spPr>
          <a:xfrm>
            <a:off x="541555" y="170798"/>
            <a:ext cx="8060889" cy="1648016"/>
          </a:xfrm>
        </p:spPr>
        <p:txBody>
          <a:bodyPr>
            <a:normAutofit/>
          </a:bodyPr>
          <a:lstStyle/>
          <a:p>
            <a:pPr algn="ctr">
              <a:lnSpc>
                <a:spcPct val="90000"/>
              </a:lnSpc>
            </a:pPr>
            <a:r>
              <a:rPr lang="en-US" altLang="zh-TW" sz="3600" b="1" u="sng" dirty="0" smtClean="0">
                <a:solidFill>
                  <a:schemeClr val="accent2">
                    <a:lumMod val="75000"/>
                  </a:schemeClr>
                </a:solidFill>
              </a:rPr>
              <a:t>2019</a:t>
            </a:r>
            <a:r>
              <a:rPr lang="zh-TW" altLang="en-US" sz="3600" b="1" u="sng" dirty="0" smtClean="0">
                <a:solidFill>
                  <a:schemeClr val="accent2">
                    <a:lumMod val="75000"/>
                  </a:schemeClr>
                </a:solidFill>
              </a:rPr>
              <a:t>冠状病毒病 </a:t>
            </a:r>
            <a:r>
              <a:rPr lang="en-US" altLang="zh-TW" sz="3600" b="1" u="sng" dirty="0" smtClean="0">
                <a:solidFill>
                  <a:schemeClr val="accent2">
                    <a:lumMod val="75000"/>
                  </a:schemeClr>
                </a:solidFill>
              </a:rPr>
              <a:t>(</a:t>
            </a:r>
            <a:r>
              <a:rPr lang="en-US" altLang="zh-TW" sz="3600" b="1" u="sng" dirty="0">
                <a:solidFill>
                  <a:schemeClr val="accent2">
                    <a:lumMod val="75000"/>
                  </a:schemeClr>
                </a:solidFill>
              </a:rPr>
              <a:t>COVID-19)</a:t>
            </a:r>
            <a:br>
              <a:rPr lang="en-US" altLang="zh-TW" sz="3600" b="1" u="sng" dirty="0">
                <a:solidFill>
                  <a:schemeClr val="accent2">
                    <a:lumMod val="75000"/>
                  </a:schemeClr>
                </a:solidFill>
              </a:rPr>
            </a:br>
            <a:r>
              <a:rPr lang="zh-TW" altLang="en-US" sz="3600" b="1" u="sng" dirty="0" smtClean="0">
                <a:solidFill>
                  <a:schemeClr val="accent2">
                    <a:lumMod val="75000"/>
                  </a:schemeClr>
                </a:solidFill>
              </a:rPr>
              <a:t>的爆发与</a:t>
            </a:r>
            <a:r>
              <a:rPr lang="en-US" altLang="zh-TW" sz="3600" b="1" u="sng" dirty="0">
                <a:solidFill>
                  <a:schemeClr val="accent2">
                    <a:lumMod val="75000"/>
                  </a:schemeClr>
                </a:solidFill>
              </a:rPr>
              <a:t/>
            </a:r>
            <a:br>
              <a:rPr lang="en-US" altLang="zh-TW" sz="3600" b="1" u="sng" dirty="0">
                <a:solidFill>
                  <a:schemeClr val="accent2">
                    <a:lumMod val="75000"/>
                  </a:schemeClr>
                </a:solidFill>
              </a:rPr>
            </a:br>
            <a:r>
              <a:rPr lang="zh-TW" altLang="en-US" sz="3600" b="1" u="sng" dirty="0" smtClean="0">
                <a:solidFill>
                  <a:schemeClr val="accent2">
                    <a:lumMod val="75000"/>
                  </a:schemeClr>
                </a:solidFill>
              </a:rPr>
              <a:t>数据处理、汇报及分析技能的训练</a:t>
            </a:r>
            <a:endParaRPr lang="en-HK" sz="3600" b="1" u="sng" dirty="0">
              <a:solidFill>
                <a:schemeClr val="accent2">
                  <a:lumMod val="75000"/>
                </a:schemeClr>
              </a:solidFill>
            </a:endParaRPr>
          </a:p>
        </p:txBody>
      </p:sp>
      <p:sp>
        <p:nvSpPr>
          <p:cNvPr id="3" name="Subtitle 2">
            <a:extLst>
              <a:ext uri="{FF2B5EF4-FFF2-40B4-BE49-F238E27FC236}">
                <a16:creationId xmlns:a16="http://schemas.microsoft.com/office/drawing/2014/main" id="{66FEA27D-CE7E-4AB0-A1A6-F9B2F1CC5508}"/>
              </a:ext>
            </a:extLst>
          </p:cNvPr>
          <p:cNvSpPr>
            <a:spLocks noGrp="1"/>
          </p:cNvSpPr>
          <p:nvPr>
            <p:ph type="subTitle" idx="1"/>
          </p:nvPr>
        </p:nvSpPr>
        <p:spPr>
          <a:xfrm>
            <a:off x="702661" y="4270342"/>
            <a:ext cx="3059791" cy="1923068"/>
          </a:xfrm>
        </p:spPr>
        <p:txBody>
          <a:bodyPr>
            <a:normAutofit/>
          </a:bodyPr>
          <a:lstStyle/>
          <a:p>
            <a:pPr algn="ctr"/>
            <a:r>
              <a:rPr lang="en-US" altLang="zh-TW" sz="3000" b="1" dirty="0">
                <a:solidFill>
                  <a:schemeClr val="accent2">
                    <a:lumMod val="75000"/>
                  </a:schemeClr>
                </a:solidFill>
              </a:rPr>
              <a:t>&lt;</a:t>
            </a:r>
            <a:r>
              <a:rPr lang="zh-TW" altLang="en-US" sz="3000" b="1" dirty="0">
                <a:solidFill>
                  <a:schemeClr val="accent2">
                    <a:lumMod val="75000"/>
                  </a:schemeClr>
                </a:solidFill>
              </a:rPr>
              <a:t>高中地理科</a:t>
            </a:r>
            <a:r>
              <a:rPr lang="en-US" altLang="zh-TW" sz="3000" b="1" dirty="0">
                <a:solidFill>
                  <a:schemeClr val="accent2">
                    <a:lumMod val="75000"/>
                  </a:schemeClr>
                </a:solidFill>
              </a:rPr>
              <a:t>&gt;</a:t>
            </a:r>
            <a:endParaRPr lang="en-HK" altLang="zh-TW" sz="3000" b="1" dirty="0">
              <a:solidFill>
                <a:schemeClr val="accent2">
                  <a:lumMod val="75000"/>
                </a:schemeClr>
              </a:solidFill>
            </a:endParaRPr>
          </a:p>
          <a:p>
            <a:pPr algn="ctr"/>
            <a:r>
              <a:rPr lang="en-US" altLang="zh-TW" sz="3000" b="1" dirty="0" smtClean="0">
                <a:solidFill>
                  <a:schemeClr val="accent2">
                    <a:lumMod val="75000"/>
                  </a:schemeClr>
                </a:solidFill>
              </a:rPr>
              <a:t>&lt;</a:t>
            </a:r>
            <a:r>
              <a:rPr lang="zh-TW" altLang="en-US" sz="3000" b="1" dirty="0" smtClean="0">
                <a:solidFill>
                  <a:schemeClr val="accent2">
                    <a:lumMod val="75000"/>
                  </a:schemeClr>
                </a:solidFill>
              </a:rPr>
              <a:t>教学简报</a:t>
            </a:r>
            <a:r>
              <a:rPr lang="en-US" altLang="zh-TW" sz="3000" b="1" dirty="0" smtClean="0">
                <a:solidFill>
                  <a:schemeClr val="accent2">
                    <a:lumMod val="75000"/>
                  </a:schemeClr>
                </a:solidFill>
              </a:rPr>
              <a:t>&gt;</a:t>
            </a:r>
            <a:endParaRPr lang="en-US" altLang="zh-TW" sz="3000" b="1" dirty="0">
              <a:solidFill>
                <a:schemeClr val="accent2">
                  <a:lumMod val="75000"/>
                </a:schemeClr>
              </a:solidFill>
            </a:endParaRPr>
          </a:p>
          <a:p>
            <a:pPr algn="ctr"/>
            <a:r>
              <a:rPr lang="en-US" altLang="zh-TW" sz="3000" b="1" u="sng" dirty="0" smtClean="0">
                <a:solidFill>
                  <a:srgbClr val="00B050"/>
                </a:solidFill>
              </a:rPr>
              <a:t>&lt;</a:t>
            </a:r>
            <a:r>
              <a:rPr lang="zh-TW" altLang="en-US" sz="3000" b="1" u="sng" dirty="0" smtClean="0">
                <a:solidFill>
                  <a:srgbClr val="00B050"/>
                </a:solidFill>
              </a:rPr>
              <a:t>教师版</a:t>
            </a:r>
            <a:r>
              <a:rPr lang="en-US" altLang="zh-TW" sz="3000" b="1" u="sng" dirty="0" smtClean="0">
                <a:solidFill>
                  <a:srgbClr val="00B050"/>
                </a:solidFill>
              </a:rPr>
              <a:t>&gt;</a:t>
            </a:r>
            <a:endParaRPr lang="en-HK" sz="3000" b="1" u="sng" dirty="0">
              <a:solidFill>
                <a:srgbClr val="00B050"/>
              </a:solidFill>
            </a:endParaRPr>
          </a:p>
        </p:txBody>
      </p:sp>
      <p:pic>
        <p:nvPicPr>
          <p:cNvPr id="7" name="Picture 6">
            <a:extLst>
              <a:ext uri="{FF2B5EF4-FFF2-40B4-BE49-F238E27FC236}">
                <a16:creationId xmlns:a16="http://schemas.microsoft.com/office/drawing/2014/main" id="{53834799-C703-4E24-BB3B-155ACABC9FFE}"/>
              </a:ext>
            </a:extLst>
          </p:cNvPr>
          <p:cNvPicPr>
            <a:picLocks noChangeAspect="1"/>
          </p:cNvPicPr>
          <p:nvPr/>
        </p:nvPicPr>
        <p:blipFill rotWithShape="1">
          <a:blip r:embed="rId4"/>
          <a:srcRect l="23819" t="24475" r="23993" b="13072"/>
          <a:stretch/>
        </p:blipFill>
        <p:spPr>
          <a:xfrm>
            <a:off x="4435926" y="2117216"/>
            <a:ext cx="4587038" cy="29375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57020777-75C2-4D01-82D4-0527B9D59AAC}"/>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sp>
        <p:nvSpPr>
          <p:cNvPr id="6" name="TextBox 5">
            <a:extLst>
              <a:ext uri="{FF2B5EF4-FFF2-40B4-BE49-F238E27FC236}">
                <a16:creationId xmlns:a16="http://schemas.microsoft.com/office/drawing/2014/main" id="{E25D3521-AE89-4431-80AC-1DD2A607E479}"/>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pic>
        <p:nvPicPr>
          <p:cNvPr id="10" name="Picture 9" descr="A close up of a device&#10;&#10;Description automatically generated">
            <a:extLst>
              <a:ext uri="{FF2B5EF4-FFF2-40B4-BE49-F238E27FC236}">
                <a16:creationId xmlns:a16="http://schemas.microsoft.com/office/drawing/2014/main" id="{56514829-4B4B-4B48-A05F-1357C3FE8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23" y="1887352"/>
            <a:ext cx="3162329" cy="2155068"/>
          </a:xfrm>
          <a:prstGeom prst="rect">
            <a:avLst/>
          </a:prstGeom>
        </p:spPr>
      </p:pic>
      <p:sp>
        <p:nvSpPr>
          <p:cNvPr id="11" name="TextBox 10">
            <a:extLst>
              <a:ext uri="{FF2B5EF4-FFF2-40B4-BE49-F238E27FC236}">
                <a16:creationId xmlns:a16="http://schemas.microsoft.com/office/drawing/2014/main" id="{3DCDBAED-CEF4-4098-8849-FA6E7F24F227}"/>
              </a:ext>
            </a:extLst>
          </p:cNvPr>
          <p:cNvSpPr txBox="1"/>
          <p:nvPr/>
        </p:nvSpPr>
        <p:spPr>
          <a:xfrm>
            <a:off x="4826523" y="5642649"/>
            <a:ext cx="3506771" cy="769441"/>
          </a:xfrm>
          <a:prstGeom prst="rect">
            <a:avLst/>
          </a:prstGeom>
          <a:noFill/>
        </p:spPr>
        <p:txBody>
          <a:bodyPr wrap="square" rtlCol="0">
            <a:spAutoFit/>
          </a:bodyPr>
          <a:lstStyle/>
          <a:p>
            <a:pPr algn="ctr"/>
            <a:r>
              <a:rPr lang="zh-TW" altLang="en-US" sz="2200" b="1" dirty="0" smtClean="0"/>
              <a:t>教育局 课程发展处</a:t>
            </a:r>
            <a:endParaRPr lang="en-HK" altLang="zh-TW" sz="2200" b="1" dirty="0"/>
          </a:p>
          <a:p>
            <a:pPr algn="ctr"/>
            <a:r>
              <a:rPr lang="zh-TW" altLang="en-US" sz="2200" b="1" dirty="0" smtClean="0"/>
              <a:t>个人、社会及人文教育组</a:t>
            </a:r>
            <a:endParaRPr lang="en-HK" sz="2200" b="1" dirty="0"/>
          </a:p>
        </p:txBody>
      </p:sp>
    </p:spTree>
    <p:extLst>
      <p:ext uri="{BB962C8B-B14F-4D97-AF65-F5344CB8AC3E}">
        <p14:creationId xmlns:p14="http://schemas.microsoft.com/office/powerpoint/2010/main" val="2382191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雲朵形圖說文字 2"/>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1) </a:t>
            </a:r>
            <a:r>
              <a:rPr kumimoji="0" lang="zh-TW" altLang="en-US" sz="3000" b="1" i="0" u="sng"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武汉的区位及地形地势</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 name="圓角矩形圖說文字 5"/>
          <p:cNvSpPr/>
          <p:nvPr/>
        </p:nvSpPr>
        <p:spPr>
          <a:xfrm>
            <a:off x="378070" y="1441939"/>
            <a:ext cx="1907931" cy="1652954"/>
          </a:xfrm>
          <a:prstGeom prst="wedgeRoundRectCallout">
            <a:avLst>
              <a:gd name="adj1" fmla="val 63038"/>
              <a:gd name="adj2" fmla="val 194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及湖北省</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区位图</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2487919" y="1644162"/>
            <a:ext cx="6323869" cy="5011615"/>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9" name="Speech Bubble: Rectangle 2">
            <a:extLst>
              <a:ext uri="{FF2B5EF4-FFF2-40B4-BE49-F238E27FC236}">
                <a16:creationId xmlns:a16="http://schemas.microsoft.com/office/drawing/2014/main" id="{7C8042EF-6BA5-4379-8A22-609F2EB9419F}"/>
              </a:ext>
            </a:extLst>
          </p:cNvPr>
          <p:cNvSpPr/>
          <p:nvPr/>
        </p:nvSpPr>
        <p:spPr>
          <a:xfrm>
            <a:off x="7200901" y="3725718"/>
            <a:ext cx="844316" cy="490194"/>
          </a:xfrm>
          <a:prstGeom prst="wedgeRectCallout">
            <a:avLst>
              <a:gd name="adj1" fmla="val -105150"/>
              <a:gd name="adj2" fmla="val 119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7216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矩形 1"/>
          <p:cNvSpPr/>
          <p:nvPr/>
        </p:nvSpPr>
        <p:spPr>
          <a:xfrm>
            <a:off x="334109" y="386862"/>
            <a:ext cx="6690946" cy="5262979"/>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a:t>
            </a:r>
            <a:r>
              <a:rPr kumimoji="0" lang="zh-TW" altLang="en-US" sz="2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的地理区位</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，简称「</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汉</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是湖北省的省会，   更是</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中部及长江中游地区的超级大城市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，是中国</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中部的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政治、经济、科技</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文化</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中心</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，更是全国的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交通枢纽</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四通八达</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长江</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及其支流汉</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水穿越武汉的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市区，将武汉一分为三，形成</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武昌</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、汉口</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汉阳</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三</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个</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区域</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武汉三镇</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基本地理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格局。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中国的三级地形地势及武汉的一般地势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中国的地形地势</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复杂多样，由西至东差异甚大</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大致可分为三级阶梯：</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034577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圓角矩形圖說文字 2"/>
          <p:cNvSpPr/>
          <p:nvPr/>
        </p:nvSpPr>
        <p:spPr>
          <a:xfrm>
            <a:off x="296899" y="334107"/>
            <a:ext cx="8064586" cy="852854"/>
          </a:xfrm>
          <a:prstGeom prst="wedgeRoundRectCallout">
            <a:avLst>
              <a:gd name="adj1" fmla="val 15609"/>
              <a:gd name="adj2" fmla="val 666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中国的三级地形地势及主要河流图</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及相关资料</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graphicFrame>
        <p:nvGraphicFramePr>
          <p:cNvPr id="4" name="表格 3"/>
          <p:cNvGraphicFramePr>
            <a:graphicFrameLocks noGrp="1"/>
          </p:cNvGraphicFramePr>
          <p:nvPr>
            <p:extLst>
              <p:ext uri="{D42A27DB-BD31-4B8C-83A1-F6EECF244321}">
                <p14:modId xmlns:p14="http://schemas.microsoft.com/office/powerpoint/2010/main" val="2343732212"/>
              </p:ext>
            </p:extLst>
          </p:nvPr>
        </p:nvGraphicFramePr>
        <p:xfrm>
          <a:off x="27271" y="1286411"/>
          <a:ext cx="2494337" cy="3566160"/>
        </p:xfrm>
        <a:graphic>
          <a:graphicData uri="http://schemas.openxmlformats.org/drawingml/2006/table">
            <a:tbl>
              <a:tblPr firstRow="1" bandRow="1">
                <a:tableStyleId>{5C22544A-7EE6-4342-B048-85BDC9FD1C3A}</a:tableStyleId>
              </a:tblPr>
              <a:tblGrid>
                <a:gridCol w="481667">
                  <a:extLst>
                    <a:ext uri="{9D8B030D-6E8A-4147-A177-3AD203B41FA5}">
                      <a16:colId xmlns:a16="http://schemas.microsoft.com/office/drawing/2014/main" val="587055473"/>
                    </a:ext>
                  </a:extLst>
                </a:gridCol>
                <a:gridCol w="933895">
                  <a:extLst>
                    <a:ext uri="{9D8B030D-6E8A-4147-A177-3AD203B41FA5}">
                      <a16:colId xmlns:a16="http://schemas.microsoft.com/office/drawing/2014/main" val="1894175473"/>
                    </a:ext>
                  </a:extLst>
                </a:gridCol>
                <a:gridCol w="1078775">
                  <a:extLst>
                    <a:ext uri="{9D8B030D-6E8A-4147-A177-3AD203B41FA5}">
                      <a16:colId xmlns:a16="http://schemas.microsoft.com/office/drawing/2014/main" val="4021606260"/>
                    </a:ext>
                  </a:extLst>
                </a:gridCol>
              </a:tblGrid>
              <a:tr h="370840">
                <a:tc>
                  <a:txBody>
                    <a:bodyPr/>
                    <a:lstStyle/>
                    <a:p>
                      <a:pPr algn="ctr"/>
                      <a:r>
                        <a:rPr lang="zh-TW" altLang="en-US" u="sng" dirty="0"/>
                        <a:t>河流</a:t>
                      </a:r>
                      <a:endParaRPr lang="zh-HK" altLang="en-US" u="sng" dirty="0"/>
                    </a:p>
                  </a:txBody>
                  <a:tcPr/>
                </a:tc>
                <a:tc>
                  <a:txBody>
                    <a:bodyPr/>
                    <a:lstStyle/>
                    <a:p>
                      <a:pPr algn="ctr"/>
                      <a:r>
                        <a:rPr lang="zh-HK" altLang="en-US" u="sng" smtClean="0"/>
                        <a:t>河长</a:t>
                      </a:r>
                      <a:r>
                        <a:rPr lang="zh-HK" altLang="en-US" smtClean="0"/>
                        <a:t> </a:t>
                      </a:r>
                      <a:r>
                        <a:rPr lang="en-US" altLang="zh-TW" smtClean="0"/>
                        <a:t>(</a:t>
                      </a:r>
                      <a:r>
                        <a:rPr lang="zh-TW" altLang="en-US" smtClean="0"/>
                        <a:t>数据来源：</a:t>
                      </a:r>
                      <a:r>
                        <a:rPr lang="en-US" altLang="zh-TW" smtClean="0"/>
                        <a:t>《</a:t>
                      </a:r>
                      <a:r>
                        <a:rPr lang="zh-TW" altLang="en-US" smtClean="0"/>
                        <a:t>中国统计年鉴</a:t>
                      </a:r>
                      <a:r>
                        <a:rPr lang="en-US" altLang="zh-TW" smtClean="0"/>
                        <a:t>2019</a:t>
                      </a:r>
                      <a:r>
                        <a:rPr lang="en-US" altLang="zh-TW" dirty="0"/>
                        <a:t>》)</a:t>
                      </a:r>
                      <a:endParaRPr lang="en-US" altLang="zh-HK" dirty="0"/>
                    </a:p>
                  </a:txBody>
                  <a:tcPr/>
                </a:tc>
                <a:tc>
                  <a:txBody>
                    <a:bodyPr/>
                    <a:lstStyle/>
                    <a:p>
                      <a:pPr algn="ctr"/>
                      <a:r>
                        <a:rPr lang="zh-HK" altLang="en-US" u="sng" smtClean="0"/>
                        <a:t>年径流量 </a:t>
                      </a:r>
                      <a:r>
                        <a:rPr lang="en-US" altLang="zh-TW" smtClean="0"/>
                        <a:t>(</a:t>
                      </a:r>
                      <a:r>
                        <a:rPr lang="zh-TW" altLang="en-US" smtClean="0"/>
                        <a:t>数据来源：</a:t>
                      </a:r>
                      <a:r>
                        <a:rPr lang="en-US" altLang="zh-TW" smtClean="0"/>
                        <a:t>《</a:t>
                      </a:r>
                      <a:r>
                        <a:rPr lang="zh-TW" altLang="en-US" smtClean="0"/>
                        <a:t>中国统计年鉴</a:t>
                      </a:r>
                      <a:r>
                        <a:rPr lang="en-US" altLang="zh-TW" smtClean="0"/>
                        <a:t>2019</a:t>
                      </a:r>
                      <a:r>
                        <a:rPr lang="en-US" altLang="zh-TW" dirty="0"/>
                        <a:t>》)</a:t>
                      </a:r>
                      <a:endParaRPr lang="zh-HK" altLang="en-US" dirty="0"/>
                    </a:p>
                  </a:txBody>
                  <a:tcPr/>
                </a:tc>
                <a:extLst>
                  <a:ext uri="{0D108BD9-81ED-4DB2-BD59-A6C34878D82A}">
                    <a16:rowId xmlns:a16="http://schemas.microsoft.com/office/drawing/2014/main" val="3364974688"/>
                  </a:ext>
                </a:extLst>
              </a:tr>
              <a:tr h="370840">
                <a:tc>
                  <a:txBody>
                    <a:bodyPr/>
                    <a:lstStyle/>
                    <a:p>
                      <a:r>
                        <a:rPr lang="zh-HK" altLang="en-US" smtClean="0"/>
                        <a:t>黄河</a:t>
                      </a:r>
                      <a:endParaRPr lang="zh-HK" altLang="en-US" dirty="0"/>
                    </a:p>
                  </a:txBody>
                  <a:tcPr/>
                </a:tc>
                <a:tc>
                  <a:txBody>
                    <a:bodyPr/>
                    <a:lstStyle/>
                    <a:p>
                      <a:r>
                        <a:rPr lang="en-US" altLang="zh-HK" dirty="0"/>
                        <a:t>5,464</a:t>
                      </a:r>
                      <a:r>
                        <a:rPr lang="zh-HK" altLang="en-US" dirty="0"/>
                        <a:t>公里</a:t>
                      </a:r>
                    </a:p>
                  </a:txBody>
                  <a:tcPr/>
                </a:tc>
                <a:tc>
                  <a:txBody>
                    <a:bodyPr/>
                    <a:lstStyle/>
                    <a:p>
                      <a:r>
                        <a:rPr lang="en-US" altLang="zh-HK" smtClean="0"/>
                        <a:t>592</a:t>
                      </a:r>
                      <a:r>
                        <a:rPr lang="zh-HK" altLang="en-US" smtClean="0"/>
                        <a:t>亿立方米</a:t>
                      </a:r>
                      <a:endParaRPr lang="zh-HK" altLang="en-US" dirty="0"/>
                    </a:p>
                  </a:txBody>
                  <a:tcPr/>
                </a:tc>
                <a:extLst>
                  <a:ext uri="{0D108BD9-81ED-4DB2-BD59-A6C34878D82A}">
                    <a16:rowId xmlns:a16="http://schemas.microsoft.com/office/drawing/2014/main" val="1484070846"/>
                  </a:ext>
                </a:extLst>
              </a:tr>
              <a:tr h="370840">
                <a:tc>
                  <a:txBody>
                    <a:bodyPr/>
                    <a:lstStyle/>
                    <a:p>
                      <a:r>
                        <a:rPr lang="zh-HK" altLang="en-US" smtClean="0"/>
                        <a:t>长江</a:t>
                      </a:r>
                      <a:endParaRPr lang="zh-HK" altLang="en-US" dirty="0"/>
                    </a:p>
                  </a:txBody>
                  <a:tcPr/>
                </a:tc>
                <a:tc>
                  <a:txBody>
                    <a:bodyPr/>
                    <a:lstStyle/>
                    <a:p>
                      <a:r>
                        <a:rPr lang="en-US" altLang="zh-HK" dirty="0"/>
                        <a:t>6,300</a:t>
                      </a:r>
                      <a:r>
                        <a:rPr lang="zh-HK" altLang="en-US" dirty="0"/>
                        <a:t>公里</a:t>
                      </a:r>
                    </a:p>
                  </a:txBody>
                  <a:tcPr/>
                </a:tc>
                <a:tc>
                  <a:txBody>
                    <a:bodyPr/>
                    <a:lstStyle/>
                    <a:p>
                      <a:r>
                        <a:rPr lang="en-US" altLang="zh-HK" dirty="0" smtClean="0"/>
                        <a:t>9,857</a:t>
                      </a:r>
                      <a:r>
                        <a:rPr lang="zh-HK" altLang="en-US" dirty="0" smtClean="0"/>
                        <a:t>亿立方米</a:t>
                      </a:r>
                      <a:endParaRPr lang="zh-HK" altLang="en-US" dirty="0"/>
                    </a:p>
                  </a:txBody>
                  <a:tcPr/>
                </a:tc>
                <a:extLst>
                  <a:ext uri="{0D108BD9-81ED-4DB2-BD59-A6C34878D82A}">
                    <a16:rowId xmlns:a16="http://schemas.microsoft.com/office/drawing/2014/main" val="6163993"/>
                  </a:ext>
                </a:extLst>
              </a:tr>
            </a:tbl>
          </a:graphicData>
        </a:graphic>
      </p:graphicFrame>
      <p:grpSp>
        <p:nvGrpSpPr>
          <p:cNvPr id="20" name="群組 19"/>
          <p:cNvGrpSpPr/>
          <p:nvPr/>
        </p:nvGrpSpPr>
        <p:grpSpPr>
          <a:xfrm>
            <a:off x="2521608" y="1528802"/>
            <a:ext cx="6462051" cy="5144560"/>
            <a:chOff x="2521608" y="1528802"/>
            <a:chExt cx="6462051" cy="5144560"/>
          </a:xfrm>
        </p:grpSpPr>
        <p:pic>
          <p:nvPicPr>
            <p:cNvPr id="6" name="圖片 5"/>
            <p:cNvPicPr>
              <a:picLocks noChangeAspect="1"/>
            </p:cNvPicPr>
            <p:nvPr/>
          </p:nvPicPr>
          <p:blipFill rotWithShape="1">
            <a:blip r:embed="rId2" cstate="hqprint">
              <a:extLst>
                <a:ext uri="{28A0092B-C50C-407E-A947-70E740481C1C}">
                  <a14:useLocalDpi xmlns:a14="http://schemas.microsoft.com/office/drawing/2010/main" val="0"/>
                </a:ext>
              </a:extLst>
            </a:blip>
            <a:srcRect l="-363" t="12692" r="363" b="31026"/>
            <a:stretch/>
          </p:blipFill>
          <p:spPr>
            <a:xfrm>
              <a:off x="2521608" y="1528802"/>
              <a:ext cx="6462051" cy="5144560"/>
            </a:xfrm>
            <a:prstGeom prst="rect">
              <a:avLst/>
            </a:prstGeom>
          </p:spPr>
        </p:pic>
        <p:sp>
          <p:nvSpPr>
            <p:cNvPr id="14" name="文字方塊 13"/>
            <p:cNvSpPr txBox="1"/>
            <p:nvPr/>
          </p:nvSpPr>
          <p:spPr>
            <a:xfrm>
              <a:off x="2896957" y="5026971"/>
              <a:ext cx="8819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图例</a:t>
              </a:r>
              <a:endParaRPr kumimoji="0" lang="zh-HK" altLang="en-US" sz="1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5" name="TextBox 3">
              <a:extLst>
                <a:ext uri="{FF2B5EF4-FFF2-40B4-BE49-F238E27FC236}">
                  <a16:creationId xmlns:a16="http://schemas.microsoft.com/office/drawing/2014/main" id="{3E2BC3E1-C07E-4D25-B8B8-CF2A4F29F41A}"/>
                </a:ext>
              </a:extLst>
            </p:cNvPr>
            <p:cNvSpPr txBox="1"/>
            <p:nvPr/>
          </p:nvSpPr>
          <p:spPr>
            <a:xfrm>
              <a:off x="3261946" y="5409633"/>
              <a:ext cx="14872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第一级阶梯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6" name="TextBox 4">
              <a:extLst>
                <a:ext uri="{FF2B5EF4-FFF2-40B4-BE49-F238E27FC236}">
                  <a16:creationId xmlns:a16="http://schemas.microsoft.com/office/drawing/2014/main" id="{15B8C3A3-6EE0-4458-8254-7A05627C4ED0}"/>
                </a:ext>
              </a:extLst>
            </p:cNvPr>
            <p:cNvSpPr txBox="1"/>
            <p:nvPr/>
          </p:nvSpPr>
          <p:spPr>
            <a:xfrm>
              <a:off x="3288323" y="5730050"/>
              <a:ext cx="14345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第二级阶梯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7" name="TextBox 5">
              <a:extLst>
                <a:ext uri="{FF2B5EF4-FFF2-40B4-BE49-F238E27FC236}">
                  <a16:creationId xmlns:a16="http://schemas.microsoft.com/office/drawing/2014/main" id="{301889A8-195F-4E28-9BDA-EA1BDBC06842}"/>
                </a:ext>
              </a:extLst>
            </p:cNvPr>
            <p:cNvSpPr txBox="1"/>
            <p:nvPr/>
          </p:nvSpPr>
          <p:spPr>
            <a:xfrm>
              <a:off x="3299047" y="6081713"/>
              <a:ext cx="13803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第三级阶梯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8" name="Speech Bubble: Rectangle 2">
              <a:extLst>
                <a:ext uri="{FF2B5EF4-FFF2-40B4-BE49-F238E27FC236}">
                  <a16:creationId xmlns:a16="http://schemas.microsoft.com/office/drawing/2014/main" id="{7C8042EF-6BA5-4379-8A22-609F2EB9419F}"/>
                </a:ext>
              </a:extLst>
            </p:cNvPr>
            <p:cNvSpPr/>
            <p:nvPr/>
          </p:nvSpPr>
          <p:spPr>
            <a:xfrm>
              <a:off x="6663921" y="5026971"/>
              <a:ext cx="844316" cy="490194"/>
            </a:xfrm>
            <a:prstGeom prst="wedgeRectCallout">
              <a:avLst>
                <a:gd name="adj1" fmla="val -42668"/>
                <a:gd name="adj2" fmla="val -11168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文字方塊 6"/>
            <p:cNvSpPr txBox="1"/>
            <p:nvPr/>
          </p:nvSpPr>
          <p:spPr>
            <a:xfrm>
              <a:off x="5609493" y="4572000"/>
              <a:ext cx="677008" cy="369332"/>
            </a:xfrm>
            <a:prstGeom prst="rect">
              <a:avLst/>
            </a:prstGeom>
            <a:noFill/>
          </p:spPr>
          <p:txBody>
            <a:bodyPr wrap="square" rtlCol="0">
              <a:spAutoFit/>
            </a:bodyPr>
            <a:lstStyle/>
            <a:p>
              <a:r>
                <a:rPr lang="zh-TW" altLang="en-US" b="1" dirty="0" smtClean="0"/>
                <a:t>长江</a:t>
              </a:r>
              <a:endParaRPr lang="en-US" b="1" dirty="0"/>
            </a:p>
          </p:txBody>
        </p:sp>
        <p:sp>
          <p:nvSpPr>
            <p:cNvPr id="19" name="文字方塊 18"/>
            <p:cNvSpPr txBox="1"/>
            <p:nvPr/>
          </p:nvSpPr>
          <p:spPr>
            <a:xfrm>
              <a:off x="5503985" y="3534508"/>
              <a:ext cx="677008" cy="369332"/>
            </a:xfrm>
            <a:prstGeom prst="rect">
              <a:avLst/>
            </a:prstGeom>
            <a:noFill/>
          </p:spPr>
          <p:txBody>
            <a:bodyPr wrap="square" rtlCol="0">
              <a:spAutoFit/>
            </a:bodyPr>
            <a:lstStyle/>
            <a:p>
              <a:r>
                <a:rPr lang="zh-TW" altLang="en-US" b="1" dirty="0" smtClean="0"/>
                <a:t>黄河</a:t>
              </a:r>
              <a:endParaRPr lang="en-US" b="1" dirty="0"/>
            </a:p>
          </p:txBody>
        </p:sp>
      </p:grpSp>
    </p:spTree>
    <p:extLst>
      <p:ext uri="{BB962C8B-B14F-4D97-AF65-F5344CB8AC3E}">
        <p14:creationId xmlns:p14="http://schemas.microsoft.com/office/powerpoint/2010/main" val="398292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245899478"/>
              </p:ext>
            </p:extLst>
          </p:nvPr>
        </p:nvGraphicFramePr>
        <p:xfrm>
          <a:off x="407376" y="1185985"/>
          <a:ext cx="6995747" cy="5547360"/>
        </p:xfrm>
        <a:graphic>
          <a:graphicData uri="http://schemas.openxmlformats.org/drawingml/2006/table">
            <a:tbl>
              <a:tblPr firstRow="1" bandRow="1">
                <a:tableStyleId>{5C22544A-7EE6-4342-B048-85BDC9FD1C3A}</a:tableStyleId>
              </a:tblPr>
              <a:tblGrid>
                <a:gridCol w="1746739">
                  <a:extLst>
                    <a:ext uri="{9D8B030D-6E8A-4147-A177-3AD203B41FA5}">
                      <a16:colId xmlns:a16="http://schemas.microsoft.com/office/drawing/2014/main" val="3469036102"/>
                    </a:ext>
                  </a:extLst>
                </a:gridCol>
                <a:gridCol w="5249008">
                  <a:extLst>
                    <a:ext uri="{9D8B030D-6E8A-4147-A177-3AD203B41FA5}">
                      <a16:colId xmlns:a16="http://schemas.microsoft.com/office/drawing/2014/main" val="238782169"/>
                    </a:ext>
                  </a:extLst>
                </a:gridCol>
              </a:tblGrid>
              <a:tr h="370840">
                <a:tc>
                  <a:txBody>
                    <a:bodyPr/>
                    <a:lstStyle/>
                    <a:p>
                      <a:pPr algn="ctr"/>
                      <a:r>
                        <a:rPr lang="zh-TW" altLang="en-US" sz="2000" b="1" smtClean="0"/>
                        <a:t>中国的</a:t>
                      </a:r>
                      <a:endParaRPr lang="en-US" altLang="zh-TW" sz="2000" b="1" dirty="0"/>
                    </a:p>
                    <a:p>
                      <a:pPr algn="ctr"/>
                      <a:r>
                        <a:rPr lang="zh-TW" altLang="en-US" sz="2000" b="1" smtClean="0"/>
                        <a:t>三级阶梯地势</a:t>
                      </a:r>
                      <a:endParaRPr lang="zh-HK" altLang="en-US" sz="2000" b="1" dirty="0"/>
                    </a:p>
                  </a:txBody>
                  <a:tcPr/>
                </a:tc>
                <a:tc>
                  <a:txBody>
                    <a:bodyPr/>
                    <a:lstStyle/>
                    <a:p>
                      <a:pPr algn="ctr"/>
                      <a:r>
                        <a:rPr lang="zh-TW" altLang="en-US" sz="2000" smtClean="0"/>
                        <a:t>特征及例子</a:t>
                      </a:r>
                      <a:endParaRPr lang="zh-HK" altLang="en-US" sz="2000" dirty="0"/>
                    </a:p>
                  </a:txBody>
                  <a:tcPr/>
                </a:tc>
                <a:extLst>
                  <a:ext uri="{0D108BD9-81ED-4DB2-BD59-A6C34878D82A}">
                    <a16:rowId xmlns:a16="http://schemas.microsoft.com/office/drawing/2014/main" val="1667208684"/>
                  </a:ext>
                </a:extLst>
              </a:tr>
              <a:tr h="370840">
                <a:tc>
                  <a:txBody>
                    <a:bodyPr/>
                    <a:lstStyle/>
                    <a:p>
                      <a:pPr algn="ctr"/>
                      <a:r>
                        <a:rPr lang="zh-TW" altLang="en-US" sz="2000" b="1" smtClean="0"/>
                        <a:t>第一级</a:t>
                      </a:r>
                      <a:endParaRPr lang="zh-HK" altLang="en-US" sz="2000" b="1" dirty="0"/>
                    </a:p>
                  </a:txBody>
                  <a:tcPr/>
                </a:tc>
                <a:tc>
                  <a:txBody>
                    <a:bodyPr/>
                    <a:lstStyle/>
                    <a:p>
                      <a:pPr marL="285750" indent="-285750">
                        <a:buFont typeface="Arial" panose="020B0604020202020204" pitchFamily="34" charset="0"/>
                        <a:buChar char="•"/>
                      </a:pPr>
                      <a:r>
                        <a:rPr lang="zh-TW" altLang="en-US" sz="2000" smtClean="0"/>
                        <a:t>第一级阶梯包括中国西南部</a:t>
                      </a:r>
                      <a:r>
                        <a:rPr lang="zh-TW" altLang="en-US" sz="2000" b="1" smtClean="0"/>
                        <a:t>海拔</a:t>
                      </a:r>
                      <a:r>
                        <a:rPr lang="zh-TW" altLang="en-US" sz="2000" b="1" dirty="0"/>
                        <a:t>平均</a:t>
                      </a:r>
                      <a:r>
                        <a:rPr lang="en-US" altLang="zh-TW" sz="2000" b="1" dirty="0"/>
                        <a:t>4,000</a:t>
                      </a:r>
                      <a:r>
                        <a:rPr lang="zh-TW" altLang="en-US" sz="2000" b="1" dirty="0"/>
                        <a:t>米以上</a:t>
                      </a:r>
                      <a:r>
                        <a:rPr lang="zh-TW" altLang="en-US" sz="2000" dirty="0"/>
                        <a:t>的青藏高原等高山</a:t>
                      </a:r>
                      <a:endParaRPr lang="zh-HK" altLang="en-US" sz="2000" dirty="0"/>
                    </a:p>
                  </a:txBody>
                  <a:tcPr/>
                </a:tc>
                <a:extLst>
                  <a:ext uri="{0D108BD9-81ED-4DB2-BD59-A6C34878D82A}">
                    <a16:rowId xmlns:a16="http://schemas.microsoft.com/office/drawing/2014/main" val="1734183231"/>
                  </a:ext>
                </a:extLst>
              </a:tr>
              <a:tr h="370840">
                <a:tc>
                  <a:txBody>
                    <a:bodyPr/>
                    <a:lstStyle/>
                    <a:p>
                      <a:pPr algn="ctr"/>
                      <a:r>
                        <a:rPr lang="zh-TW" altLang="en-US" sz="2000" b="1" smtClean="0"/>
                        <a:t>第二级</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smtClean="0">
                          <a:ln>
                            <a:noFill/>
                          </a:ln>
                          <a:solidFill>
                            <a:prstClr val="black"/>
                          </a:solidFill>
                          <a:effectLst/>
                          <a:uLnTx/>
                          <a:uFillTx/>
                          <a:latin typeface="+mn-lt"/>
                          <a:ea typeface="+mn-ea"/>
                          <a:cs typeface="+mn-cs"/>
                        </a:rPr>
                        <a:t>第二级阶梯的高度</a:t>
                      </a:r>
                      <a:r>
                        <a:rPr kumimoji="0" lang="zh-TW" altLang="en-US" sz="2000" b="1" i="0" u="none" strike="noStrike" kern="1200" cap="none" spc="0" normalizeH="0" baseline="0" noProof="0" smtClean="0">
                          <a:ln>
                            <a:noFill/>
                          </a:ln>
                          <a:solidFill>
                            <a:prstClr val="black"/>
                          </a:solidFill>
                          <a:effectLst/>
                          <a:uLnTx/>
                          <a:uFillTx/>
                          <a:latin typeface="+mn-lt"/>
                          <a:ea typeface="+mn-ea"/>
                          <a:cs typeface="+mn-cs"/>
                        </a:rPr>
                        <a:t>约海拔</a:t>
                      </a:r>
                      <a:r>
                        <a:rPr kumimoji="0" lang="en-US" altLang="zh-TW" sz="2000" b="1" i="0" u="none" strike="noStrike" kern="1200" cap="none" spc="0" normalizeH="0" baseline="0" noProof="0">
                          <a:ln>
                            <a:noFill/>
                          </a:ln>
                          <a:solidFill>
                            <a:prstClr val="black"/>
                          </a:solidFill>
                          <a:effectLst/>
                          <a:uLnTx/>
                          <a:uFillTx/>
                          <a:latin typeface="+mn-lt"/>
                          <a:ea typeface="+mn-ea"/>
                          <a:cs typeface="+mn-cs"/>
                        </a:rPr>
                        <a:t>1,000-2,000</a:t>
                      </a:r>
                      <a:r>
                        <a:rPr kumimoji="0" lang="zh-TW" altLang="en-US" sz="2000" b="1" i="0" u="none" strike="noStrike" kern="1200" cap="none" spc="0" normalizeH="0" baseline="0" noProof="0" smtClean="0">
                          <a:ln>
                            <a:noFill/>
                          </a:ln>
                          <a:solidFill>
                            <a:prstClr val="black"/>
                          </a:solidFill>
                          <a:effectLst/>
                          <a:uLnTx/>
                          <a:uFillTx/>
                          <a:latin typeface="+mn-lt"/>
                          <a:ea typeface="+mn-ea"/>
                          <a:cs typeface="+mn-cs"/>
                        </a:rPr>
                        <a:t>米</a:t>
                      </a:r>
                      <a:r>
                        <a:rPr kumimoji="0" lang="zh-TW" altLang="en-US" sz="2000" b="0" i="0" u="none" strike="noStrike" kern="1200" cap="none" spc="0" normalizeH="0" baseline="0" noProof="0" smtClean="0">
                          <a:ln>
                            <a:noFill/>
                          </a:ln>
                          <a:solidFill>
                            <a:prstClr val="black"/>
                          </a:solidFill>
                          <a:effectLst/>
                          <a:uLnTx/>
                          <a:uFillTx/>
                          <a:latin typeface="+mn-lt"/>
                          <a:ea typeface="+mn-ea"/>
                          <a:cs typeface="+mn-cs"/>
                        </a:rPr>
                        <a:t>，部分地区可在</a:t>
                      </a:r>
                      <a:r>
                        <a:rPr kumimoji="0" lang="en-US" altLang="zh-TW" sz="2000" b="0" i="0" u="none" strike="noStrike" kern="1200" cap="none" spc="0" normalizeH="0" baseline="0" noProof="0" smtClean="0">
                          <a:ln>
                            <a:noFill/>
                          </a:ln>
                          <a:solidFill>
                            <a:prstClr val="black"/>
                          </a:solidFill>
                          <a:effectLst/>
                          <a:uLnTx/>
                          <a:uFillTx/>
                          <a:latin typeface="+mn-lt"/>
                          <a:ea typeface="+mn-ea"/>
                          <a:cs typeface="+mn-cs"/>
                        </a:rPr>
                        <a:t>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米以下。</a:t>
                      </a:r>
                      <a:endParaRPr kumimoji="0" lang="en-US" altLang="zh-TW" sz="20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smtClean="0">
                          <a:ln>
                            <a:noFill/>
                          </a:ln>
                          <a:solidFill>
                            <a:prstClr val="black"/>
                          </a:solidFill>
                          <a:effectLst/>
                          <a:uLnTx/>
                          <a:uFillTx/>
                          <a:latin typeface="+mn-lt"/>
                          <a:ea typeface="+mn-ea"/>
                          <a:cs typeface="+mn-cs"/>
                        </a:rPr>
                        <a:t>这个跨越中国中部、北部及西北部的区域分布着一系列在海拔</a:t>
                      </a:r>
                      <a:r>
                        <a:rPr kumimoji="0" lang="en-US" altLang="zh-TW" sz="2000" b="0" i="0" u="none" strike="noStrike" kern="1200" cap="none" spc="0" normalizeH="0" baseline="0" noProof="0" smtClean="0">
                          <a:ln>
                            <a:noFill/>
                          </a:ln>
                          <a:solidFill>
                            <a:prstClr val="black"/>
                          </a:solidFill>
                          <a:effectLst/>
                          <a:uLnTx/>
                          <a:uFillTx/>
                          <a:latin typeface="+mn-lt"/>
                          <a:ea typeface="+mn-ea"/>
                          <a:cs typeface="+mn-cs"/>
                        </a:rPr>
                        <a:t>1,500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米以上的</a:t>
                      </a:r>
                      <a:r>
                        <a:rPr kumimoji="0" lang="zh-TW" altLang="en-US" sz="2000" b="0" i="0" u="none" strike="noStrike" kern="1200" cap="none" spc="0" normalizeH="0" baseline="0" noProof="0" smtClean="0">
                          <a:ln>
                            <a:noFill/>
                          </a:ln>
                          <a:solidFill>
                            <a:prstClr val="black"/>
                          </a:solidFill>
                          <a:effectLst/>
                          <a:uLnTx/>
                          <a:uFillTx/>
                          <a:latin typeface="+mn-lt"/>
                          <a:ea typeface="+mn-ea"/>
                          <a:cs typeface="+mn-cs"/>
                        </a:rPr>
                        <a:t>高地，例如有阿尔泰山脉、天山山脉、内蒙古高原、黄土高原、云贵高原、准噶尔盆地、塔里木盆地、柴达木盆地及四川盆地等</a:t>
                      </a:r>
                      <a:endParaRPr lang="zh-HK" altLang="en-US" sz="2000" dirty="0"/>
                    </a:p>
                  </a:txBody>
                  <a:tcPr/>
                </a:tc>
                <a:extLst>
                  <a:ext uri="{0D108BD9-81ED-4DB2-BD59-A6C34878D82A}">
                    <a16:rowId xmlns:a16="http://schemas.microsoft.com/office/drawing/2014/main" val="2308022767"/>
                  </a:ext>
                </a:extLst>
              </a:tr>
              <a:tr h="370840">
                <a:tc>
                  <a:txBody>
                    <a:bodyPr/>
                    <a:lstStyle/>
                    <a:p>
                      <a:pPr algn="ctr"/>
                      <a:r>
                        <a:rPr lang="zh-TW" altLang="en-US" sz="2000" b="1" smtClean="0"/>
                        <a:t>第三</a:t>
                      </a:r>
                      <a:r>
                        <a:rPr kumimoji="0" lang="zh-TW" altLang="en-US" sz="2000" b="1" i="0" u="none" strike="noStrike" kern="1200" cap="none" spc="0" normalizeH="0" baseline="0" noProof="0" smtClean="0">
                          <a:ln>
                            <a:noFill/>
                          </a:ln>
                          <a:solidFill>
                            <a:prstClr val="black"/>
                          </a:solidFill>
                          <a:effectLst/>
                          <a:uLnTx/>
                          <a:uFillTx/>
                          <a:latin typeface="+mn-lt"/>
                          <a:ea typeface="+mn-ea"/>
                          <a:cs typeface="+mn-cs"/>
                        </a:rPr>
                        <a:t>级</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越过大兴安岭至雪峰山一线，一直至中国东部的海岸，是中国地势的第三级阶梯，是一片高度在</a:t>
                      </a:r>
                      <a:r>
                        <a:rPr kumimoji="0" lang="zh-TW" altLang="en-US" sz="2000" b="1" i="0" u="none" strike="noStrike" kern="1200" cap="none" spc="0" normalizeH="0" baseline="0" noProof="0" dirty="0" smtClean="0">
                          <a:ln>
                            <a:noFill/>
                          </a:ln>
                          <a:solidFill>
                            <a:prstClr val="black"/>
                          </a:solidFill>
                          <a:effectLst/>
                          <a:uLnTx/>
                          <a:uFillTx/>
                          <a:latin typeface="+mn-lt"/>
                          <a:ea typeface="+mn-ea"/>
                          <a:cs typeface="+mn-cs"/>
                        </a:rPr>
                        <a:t>海拔</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500</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米以下的平原和丘陵地</a:t>
                      </a:r>
                      <a:endParaRPr kumimoji="0" lang="en-US" altLang="zh-TW" sz="2000" b="1"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第三级阶梯的例子有东北平原、华北平原、长江中下游平原及东南丘陵等</a:t>
                      </a:r>
                      <a:endParaRPr lang="zh-HK" altLang="en-US" sz="2000" b="0" dirty="0"/>
                    </a:p>
                  </a:txBody>
                  <a:tcPr/>
                </a:tc>
                <a:extLst>
                  <a:ext uri="{0D108BD9-81ED-4DB2-BD59-A6C34878D82A}">
                    <a16:rowId xmlns:a16="http://schemas.microsoft.com/office/drawing/2014/main" val="2119700797"/>
                  </a:ext>
                </a:extLst>
              </a:tr>
            </a:tbl>
          </a:graphicData>
        </a:graphic>
      </p:graphicFrame>
      <p:sp>
        <p:nvSpPr>
          <p:cNvPr id="3" name="文字方塊 2"/>
          <p:cNvSpPr txBox="1"/>
          <p:nvPr/>
        </p:nvSpPr>
        <p:spPr>
          <a:xfrm>
            <a:off x="120162" y="126370"/>
            <a:ext cx="75819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从上图可见，中国的三级地形地势呈现「</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西高东低</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」的大势，而各级阶梯的特征及例子如下：</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3066769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5" name="文字方塊 4"/>
          <p:cNvSpPr txBox="1"/>
          <p:nvPr/>
        </p:nvSpPr>
        <p:spPr>
          <a:xfrm>
            <a:off x="228599" y="237392"/>
            <a:ext cx="7702063"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根据上述中国的三级地形地势图，</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位于</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第三级阶梯</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地势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比较</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平缓</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。此外，中国的主要河流</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如长江及黄河</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的流向，也大致反映了中国西高东低的地形大势</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参看下图</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。而武汉位于长江中游，所以</a:t>
            </a:r>
            <a:r>
              <a:rPr kumimoji="0" lang="zh-TW" altLang="en-US" sz="280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水量</a:t>
            </a:r>
            <a:r>
              <a:rPr kumimoji="0" lang="zh-TW" altLang="en-US" sz="280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充足、土地肥沃、交通</a:t>
            </a:r>
            <a:r>
              <a:rPr kumimoji="0" lang="zh-TW" altLang="en-US" sz="280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便利</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，故自古以来皆是</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中国人口</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聚居</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的理想地方</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pSp>
        <p:nvGrpSpPr>
          <p:cNvPr id="8" name="群組 7"/>
          <p:cNvGrpSpPr/>
          <p:nvPr/>
        </p:nvGrpSpPr>
        <p:grpSpPr>
          <a:xfrm>
            <a:off x="13188" y="3124985"/>
            <a:ext cx="9144000" cy="3733015"/>
            <a:chOff x="13188" y="3124985"/>
            <a:chExt cx="9144000" cy="3733015"/>
          </a:xfrm>
        </p:grpSpPr>
        <p:grpSp>
          <p:nvGrpSpPr>
            <p:cNvPr id="10" name="群組 9"/>
            <p:cNvGrpSpPr/>
            <p:nvPr/>
          </p:nvGrpSpPr>
          <p:grpSpPr>
            <a:xfrm>
              <a:off x="13188" y="3124985"/>
              <a:ext cx="9144000" cy="3733015"/>
              <a:chOff x="13188" y="3124985"/>
              <a:chExt cx="9144000" cy="3733015"/>
            </a:xfrm>
          </p:grpSpPr>
          <p:grpSp>
            <p:nvGrpSpPr>
              <p:cNvPr id="11" name="群組 10"/>
              <p:cNvGrpSpPr/>
              <p:nvPr/>
            </p:nvGrpSpPr>
            <p:grpSpPr>
              <a:xfrm>
                <a:off x="13188" y="3124985"/>
                <a:ext cx="9144000" cy="3733015"/>
                <a:chOff x="0" y="3124985"/>
                <a:chExt cx="9144000" cy="3733015"/>
              </a:xfrm>
            </p:grpSpPr>
            <p:grpSp>
              <p:nvGrpSpPr>
                <p:cNvPr id="14" name="Group 21">
                  <a:extLst>
                    <a:ext uri="{FF2B5EF4-FFF2-40B4-BE49-F238E27FC236}">
                      <a16:creationId xmlns:a16="http://schemas.microsoft.com/office/drawing/2014/main" id="{CDDD773C-BCF0-42D7-9024-5BB10BE6DE6D}"/>
                    </a:ext>
                  </a:extLst>
                </p:cNvPr>
                <p:cNvGrpSpPr/>
                <p:nvPr/>
              </p:nvGrpSpPr>
              <p:grpSpPr>
                <a:xfrm>
                  <a:off x="0" y="3124985"/>
                  <a:ext cx="9144000" cy="3733015"/>
                  <a:chOff x="0" y="2960017"/>
                  <a:chExt cx="9144000" cy="3733015"/>
                </a:xfrm>
              </p:grpSpPr>
              <p:pic>
                <p:nvPicPr>
                  <p:cNvPr id="17" name="Picture 3" descr="A close up of a device&#10;&#10;Description automatically generated">
                    <a:extLst>
                      <a:ext uri="{FF2B5EF4-FFF2-40B4-BE49-F238E27FC236}">
                        <a16:creationId xmlns:a16="http://schemas.microsoft.com/office/drawing/2014/main" id="{CE60E4E6-4C1D-405D-94A8-0B9653D6117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7141" b="15111"/>
                  <a:stretch/>
                </p:blipFill>
                <p:spPr>
                  <a:xfrm>
                    <a:off x="0" y="2960017"/>
                    <a:ext cx="9144000" cy="3733015"/>
                  </a:xfrm>
                  <a:prstGeom prst="rect">
                    <a:avLst/>
                  </a:prstGeom>
                </p:spPr>
              </p:pic>
              <p:sp>
                <p:nvSpPr>
                  <p:cNvPr id="18" name="TextBox 1">
                    <a:extLst>
                      <a:ext uri="{FF2B5EF4-FFF2-40B4-BE49-F238E27FC236}">
                        <a16:creationId xmlns:a16="http://schemas.microsoft.com/office/drawing/2014/main" id="{EF8C4330-627D-4FEE-A5C7-90D762A99060}"/>
                      </a:ext>
                    </a:extLst>
                  </p:cNvPr>
                  <p:cNvSpPr txBox="1"/>
                  <p:nvPr/>
                </p:nvSpPr>
                <p:spPr>
                  <a:xfrm>
                    <a:off x="363984" y="3018408"/>
                    <a:ext cx="985421" cy="307777"/>
                  </a:xfrm>
                  <a:prstGeom prst="rect">
                    <a:avLst/>
                  </a:prstGeom>
                  <a:solidFill>
                    <a:schemeClr val="bg1"/>
                  </a:solidFill>
                </p:spPr>
                <p:txBody>
                  <a:bodyPr wrap="square" rtlCol="0">
                    <a:spAutoFit/>
                  </a:bodyPr>
                  <a:lstStyle/>
                  <a:p>
                    <a:r>
                      <a:rPr lang="zh-TW" altLang="en-US" sz="1400" dirty="0" smtClean="0">
                        <a:latin typeface="Arial Narrow" panose="020B0606020202030204" pitchFamily="34" charset="0"/>
                      </a:rPr>
                      <a:t>海拔</a:t>
                    </a:r>
                    <a:r>
                      <a:rPr lang="en-US" sz="1400" dirty="0" smtClean="0">
                        <a:latin typeface="Arial Narrow" panose="020B0606020202030204" pitchFamily="34" charset="0"/>
                      </a:rPr>
                      <a:t> (</a:t>
                    </a:r>
                    <a:r>
                      <a:rPr lang="zh-TW" altLang="en-US" sz="1400" dirty="0" smtClean="0">
                        <a:latin typeface="Arial Narrow" panose="020B0606020202030204" pitchFamily="34" charset="0"/>
                      </a:rPr>
                      <a:t>米</a:t>
                    </a:r>
                    <a:r>
                      <a:rPr lang="en-US" sz="1400" dirty="0" smtClean="0">
                        <a:latin typeface="Arial Narrow" panose="020B0606020202030204" pitchFamily="34" charset="0"/>
                      </a:rPr>
                      <a:t>)</a:t>
                    </a:r>
                    <a:endParaRPr lang="en-HK" sz="1400" dirty="0">
                      <a:latin typeface="Arial Narrow" panose="020B0606020202030204" pitchFamily="34" charset="0"/>
                    </a:endParaRPr>
                  </a:p>
                </p:txBody>
              </p:sp>
              <p:sp>
                <p:nvSpPr>
                  <p:cNvPr id="19" name="TextBox 7">
                    <a:extLst>
                      <a:ext uri="{FF2B5EF4-FFF2-40B4-BE49-F238E27FC236}">
                        <a16:creationId xmlns:a16="http://schemas.microsoft.com/office/drawing/2014/main" id="{B9D008E8-8C76-435F-951F-5BAE98B21D0F}"/>
                      </a:ext>
                    </a:extLst>
                  </p:cNvPr>
                  <p:cNvSpPr txBox="1"/>
                  <p:nvPr/>
                </p:nvSpPr>
                <p:spPr>
                  <a:xfrm>
                    <a:off x="8460419" y="6300266"/>
                    <a:ext cx="523781" cy="307777"/>
                  </a:xfrm>
                  <a:prstGeom prst="rect">
                    <a:avLst/>
                  </a:prstGeom>
                  <a:solidFill>
                    <a:schemeClr val="bg1"/>
                  </a:solidFill>
                </p:spPr>
                <p:txBody>
                  <a:bodyPr wrap="square" rtlCol="0">
                    <a:spAutoFit/>
                  </a:bodyPr>
                  <a:lstStyle/>
                  <a:p>
                    <a:r>
                      <a:rPr lang="en-US" sz="1400" dirty="0">
                        <a:latin typeface="Arial Narrow" panose="020B0606020202030204" pitchFamily="34" charset="0"/>
                      </a:rPr>
                      <a:t>(km)</a:t>
                    </a:r>
                    <a:endParaRPr lang="en-HK" sz="1400" dirty="0">
                      <a:latin typeface="Arial Narrow" panose="020B0606020202030204" pitchFamily="34" charset="0"/>
                    </a:endParaRPr>
                  </a:p>
                </p:txBody>
              </p:sp>
              <p:sp>
                <p:nvSpPr>
                  <p:cNvPr id="20" name="TextBox 11">
                    <a:extLst>
                      <a:ext uri="{FF2B5EF4-FFF2-40B4-BE49-F238E27FC236}">
                        <a16:creationId xmlns:a16="http://schemas.microsoft.com/office/drawing/2014/main" id="{3B8191D3-79A7-4B0E-B8E2-AD7D2EE3A6EF}"/>
                      </a:ext>
                    </a:extLst>
                  </p:cNvPr>
                  <p:cNvSpPr txBox="1"/>
                  <p:nvPr/>
                </p:nvSpPr>
                <p:spPr>
                  <a:xfrm>
                    <a:off x="6796454" y="5544103"/>
                    <a:ext cx="545379"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武汉</a:t>
                    </a:r>
                    <a:endParaRPr lang="en-HK" sz="1400" dirty="0">
                      <a:latin typeface="Arial Narrow" panose="020B0606020202030204" pitchFamily="34" charset="0"/>
                    </a:endParaRPr>
                  </a:p>
                </p:txBody>
              </p:sp>
              <p:sp>
                <p:nvSpPr>
                  <p:cNvPr id="21" name="TextBox 12">
                    <a:extLst>
                      <a:ext uri="{FF2B5EF4-FFF2-40B4-BE49-F238E27FC236}">
                        <a16:creationId xmlns:a16="http://schemas.microsoft.com/office/drawing/2014/main" id="{23DCA304-CC70-4E7C-BC83-73677CEB18B1}"/>
                      </a:ext>
                    </a:extLst>
                  </p:cNvPr>
                  <p:cNvSpPr txBox="1"/>
                  <p:nvPr/>
                </p:nvSpPr>
                <p:spPr>
                  <a:xfrm>
                    <a:off x="6005147" y="5547267"/>
                    <a:ext cx="617596"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宜昌</a:t>
                    </a:r>
                    <a:endParaRPr lang="en-HK" sz="1400" dirty="0">
                      <a:latin typeface="Arial Narrow" panose="020B0606020202030204" pitchFamily="34" charset="0"/>
                    </a:endParaRPr>
                  </a:p>
                </p:txBody>
              </p:sp>
              <p:sp>
                <p:nvSpPr>
                  <p:cNvPr id="22" name="TextBox 13">
                    <a:extLst>
                      <a:ext uri="{FF2B5EF4-FFF2-40B4-BE49-F238E27FC236}">
                        <a16:creationId xmlns:a16="http://schemas.microsoft.com/office/drawing/2014/main" id="{80733AD1-D647-4388-8337-CD64980B7561}"/>
                      </a:ext>
                    </a:extLst>
                  </p:cNvPr>
                  <p:cNvSpPr txBox="1"/>
                  <p:nvPr/>
                </p:nvSpPr>
                <p:spPr>
                  <a:xfrm>
                    <a:off x="5187461" y="5547267"/>
                    <a:ext cx="540407"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重庆</a:t>
                    </a:r>
                    <a:endParaRPr lang="en-HK" sz="1400" dirty="0">
                      <a:latin typeface="Arial Narrow" panose="020B0606020202030204" pitchFamily="34" charset="0"/>
                    </a:endParaRPr>
                  </a:p>
                </p:txBody>
              </p:sp>
              <p:sp>
                <p:nvSpPr>
                  <p:cNvPr id="23" name="TextBox 15">
                    <a:extLst>
                      <a:ext uri="{FF2B5EF4-FFF2-40B4-BE49-F238E27FC236}">
                        <a16:creationId xmlns:a16="http://schemas.microsoft.com/office/drawing/2014/main" id="{B6B8732E-FFC2-4B3C-B1D6-9F1F52E778A8}"/>
                      </a:ext>
                    </a:extLst>
                  </p:cNvPr>
                  <p:cNvSpPr txBox="1"/>
                  <p:nvPr/>
                </p:nvSpPr>
                <p:spPr>
                  <a:xfrm>
                    <a:off x="3232953" y="5136078"/>
                    <a:ext cx="820302"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跳虎峡</a:t>
                    </a:r>
                    <a:endParaRPr lang="en-HK" sz="1400" dirty="0">
                      <a:latin typeface="Arial Narrow" panose="020B0606020202030204" pitchFamily="34" charset="0"/>
                    </a:endParaRPr>
                  </a:p>
                </p:txBody>
              </p:sp>
            </p:grpSp>
            <p:sp>
              <p:nvSpPr>
                <p:cNvPr id="15" name="文字方塊 14"/>
                <p:cNvSpPr txBox="1"/>
                <p:nvPr/>
              </p:nvSpPr>
              <p:spPr>
                <a:xfrm>
                  <a:off x="650416" y="6095902"/>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中国西面</a:t>
                  </a: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6" name="文字方塊 15"/>
                <p:cNvSpPr txBox="1"/>
                <p:nvPr/>
              </p:nvSpPr>
              <p:spPr>
                <a:xfrm>
                  <a:off x="7161334" y="6068092"/>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中国东面</a:t>
                  </a: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pSp>
          <p:sp>
            <p:nvSpPr>
              <p:cNvPr id="12" name="橢圓 11"/>
              <p:cNvSpPr/>
              <p:nvPr/>
            </p:nvSpPr>
            <p:spPr>
              <a:xfrm>
                <a:off x="6515100" y="3402623"/>
                <a:ext cx="646234" cy="386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smtClean="0"/>
              </a:p>
            </p:txBody>
          </p:sp>
          <p:sp>
            <p:nvSpPr>
              <p:cNvPr id="13" name="橢圓 12"/>
              <p:cNvSpPr/>
              <p:nvPr/>
            </p:nvSpPr>
            <p:spPr>
              <a:xfrm>
                <a:off x="6759214" y="5664724"/>
                <a:ext cx="646234" cy="386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smtClean="0"/>
              </a:p>
            </p:txBody>
          </p:sp>
        </p:grpSp>
        <p:sp>
          <p:nvSpPr>
            <p:cNvPr id="24" name="圓角矩形圖說文字 23"/>
            <p:cNvSpPr/>
            <p:nvPr/>
          </p:nvSpPr>
          <p:spPr>
            <a:xfrm>
              <a:off x="4374172" y="4082645"/>
              <a:ext cx="1652954" cy="1336431"/>
            </a:xfrm>
            <a:prstGeom prst="wedgeRoundRectCallout">
              <a:avLst>
                <a:gd name="adj1" fmla="val -15514"/>
                <a:gd name="adj2" fmla="val 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长江的剖面图</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grpSp>
    </p:spTree>
    <p:extLst>
      <p:ext uri="{BB962C8B-B14F-4D97-AF65-F5344CB8AC3E}">
        <p14:creationId xmlns:p14="http://schemas.microsoft.com/office/powerpoint/2010/main" val="255989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雲朵形圖說文字 1"/>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2) </a:t>
            </a:r>
            <a:r>
              <a:rPr kumimoji="0" lang="zh-TW" altLang="en-US" sz="3000" b="1" i="0" u="sng"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武汉的气候及人口</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3" name="文字方塊 2"/>
          <p:cNvSpPr txBox="1"/>
          <p:nvPr/>
        </p:nvSpPr>
        <p:spPr>
          <a:xfrm>
            <a:off x="219808" y="1164134"/>
            <a:ext cx="8678008" cy="569386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武汉属</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亚热带季风气候区</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雨量充沛</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全年降水量约</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1,110</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毫米</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、日照充足、四季分明。一年中，</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常以</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1月</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平均气温最低；</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7月</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平均气温</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则</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最高</a:t>
            </a:r>
            <a:r>
              <a:rPr kumimoji="0" lang="en-US"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数据来源：</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中国统计年鉴</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2019</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sym typeface="Wingdings" panose="05000000000000000000" pitchFamily="2" charset="2"/>
              </a:rPr>
              <a:t>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年各月的平均气温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摄氏度</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数据来源：</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中国统计年鉴</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2019</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由于地理区位、地势及气候条件俱佳，武汉人口众多。根据</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武汉统计年鉴</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，武汉全市于</a:t>
            </a:r>
            <a:r>
              <a:rPr kumimoji="0" lang="en-US" altLang="zh-TW"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2017</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年的常住人口为约</a:t>
            </a:r>
            <a:r>
              <a:rPr kumimoji="0" lang="en-US" altLang="zh-TW"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1,089</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万人</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，而该年年末的户籍人口却只有</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8,536,517</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人</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2723904009"/>
              </p:ext>
            </p:extLst>
          </p:nvPr>
        </p:nvGraphicFramePr>
        <p:xfrm>
          <a:off x="429358" y="2970823"/>
          <a:ext cx="7685942" cy="741680"/>
        </p:xfrm>
        <a:graphic>
          <a:graphicData uri="http://schemas.openxmlformats.org/drawingml/2006/table">
            <a:tbl>
              <a:tblPr firstRow="1" bandRow="1">
                <a:tableStyleId>{5C22544A-7EE6-4342-B048-85BDC9FD1C3A}</a:tableStyleId>
              </a:tblPr>
              <a:tblGrid>
                <a:gridCol w="536149">
                  <a:extLst>
                    <a:ext uri="{9D8B030D-6E8A-4147-A177-3AD203B41FA5}">
                      <a16:colId xmlns:a16="http://schemas.microsoft.com/office/drawing/2014/main" val="217154530"/>
                    </a:ext>
                  </a:extLst>
                </a:gridCol>
                <a:gridCol w="543110">
                  <a:extLst>
                    <a:ext uri="{9D8B030D-6E8A-4147-A177-3AD203B41FA5}">
                      <a16:colId xmlns:a16="http://schemas.microsoft.com/office/drawing/2014/main" val="374269058"/>
                    </a:ext>
                  </a:extLst>
                </a:gridCol>
                <a:gridCol w="653869">
                  <a:extLst>
                    <a:ext uri="{9D8B030D-6E8A-4147-A177-3AD203B41FA5}">
                      <a16:colId xmlns:a16="http://schemas.microsoft.com/office/drawing/2014/main" val="1877900522"/>
                    </a:ext>
                  </a:extLst>
                </a:gridCol>
                <a:gridCol w="730184">
                  <a:extLst>
                    <a:ext uri="{9D8B030D-6E8A-4147-A177-3AD203B41FA5}">
                      <a16:colId xmlns:a16="http://schemas.microsoft.com/office/drawing/2014/main" val="2252328428"/>
                    </a:ext>
                  </a:extLst>
                </a:gridCol>
                <a:gridCol w="650630">
                  <a:extLst>
                    <a:ext uri="{9D8B030D-6E8A-4147-A177-3AD203B41FA5}">
                      <a16:colId xmlns:a16="http://schemas.microsoft.com/office/drawing/2014/main" val="760316888"/>
                    </a:ext>
                  </a:extLst>
                </a:gridCol>
                <a:gridCol w="633046">
                  <a:extLst>
                    <a:ext uri="{9D8B030D-6E8A-4147-A177-3AD203B41FA5}">
                      <a16:colId xmlns:a16="http://schemas.microsoft.com/office/drawing/2014/main" val="2483361336"/>
                    </a:ext>
                  </a:extLst>
                </a:gridCol>
                <a:gridCol w="703385">
                  <a:extLst>
                    <a:ext uri="{9D8B030D-6E8A-4147-A177-3AD203B41FA5}">
                      <a16:colId xmlns:a16="http://schemas.microsoft.com/office/drawing/2014/main" val="1290702389"/>
                    </a:ext>
                  </a:extLst>
                </a:gridCol>
                <a:gridCol w="703385">
                  <a:extLst>
                    <a:ext uri="{9D8B030D-6E8A-4147-A177-3AD203B41FA5}">
                      <a16:colId xmlns:a16="http://schemas.microsoft.com/office/drawing/2014/main" val="27729585"/>
                    </a:ext>
                  </a:extLst>
                </a:gridCol>
                <a:gridCol w="677007">
                  <a:extLst>
                    <a:ext uri="{9D8B030D-6E8A-4147-A177-3AD203B41FA5}">
                      <a16:colId xmlns:a16="http://schemas.microsoft.com/office/drawing/2014/main" val="2728209071"/>
                    </a:ext>
                  </a:extLst>
                </a:gridCol>
                <a:gridCol w="668216">
                  <a:extLst>
                    <a:ext uri="{9D8B030D-6E8A-4147-A177-3AD203B41FA5}">
                      <a16:colId xmlns:a16="http://schemas.microsoft.com/office/drawing/2014/main" val="776276501"/>
                    </a:ext>
                  </a:extLst>
                </a:gridCol>
                <a:gridCol w="641838">
                  <a:extLst>
                    <a:ext uri="{9D8B030D-6E8A-4147-A177-3AD203B41FA5}">
                      <a16:colId xmlns:a16="http://schemas.microsoft.com/office/drawing/2014/main" val="3649033038"/>
                    </a:ext>
                  </a:extLst>
                </a:gridCol>
                <a:gridCol w="545123">
                  <a:extLst>
                    <a:ext uri="{9D8B030D-6E8A-4147-A177-3AD203B41FA5}">
                      <a16:colId xmlns:a16="http://schemas.microsoft.com/office/drawing/2014/main" val="1828585647"/>
                    </a:ext>
                  </a:extLst>
                </a:gridCol>
              </a:tblGrid>
              <a:tr h="370840">
                <a:tc>
                  <a:txBody>
                    <a:bodyPr/>
                    <a:lstStyle/>
                    <a:p>
                      <a:pPr algn="ctr"/>
                      <a:r>
                        <a:rPr lang="en-US" altLang="zh-HK" dirty="0"/>
                        <a:t>1</a:t>
                      </a:r>
                      <a:endParaRPr lang="zh-HK" altLang="en-US" dirty="0"/>
                    </a:p>
                  </a:txBody>
                  <a:tcPr/>
                </a:tc>
                <a:tc>
                  <a:txBody>
                    <a:bodyPr/>
                    <a:lstStyle/>
                    <a:p>
                      <a:pPr algn="ctr"/>
                      <a:r>
                        <a:rPr lang="en-US" altLang="zh-HK" dirty="0"/>
                        <a:t>2</a:t>
                      </a:r>
                      <a:endParaRPr lang="zh-HK" altLang="en-US" dirty="0"/>
                    </a:p>
                  </a:txBody>
                  <a:tcPr/>
                </a:tc>
                <a:tc>
                  <a:txBody>
                    <a:bodyPr/>
                    <a:lstStyle/>
                    <a:p>
                      <a:pPr algn="ctr"/>
                      <a:r>
                        <a:rPr lang="en-US" altLang="zh-HK" dirty="0"/>
                        <a:t>3</a:t>
                      </a:r>
                      <a:endParaRPr lang="zh-HK" altLang="en-US" dirty="0"/>
                    </a:p>
                  </a:txBody>
                  <a:tcPr/>
                </a:tc>
                <a:tc>
                  <a:txBody>
                    <a:bodyPr/>
                    <a:lstStyle/>
                    <a:p>
                      <a:pPr algn="ctr"/>
                      <a:r>
                        <a:rPr lang="en-US" altLang="zh-HK" dirty="0"/>
                        <a:t>4</a:t>
                      </a:r>
                      <a:endParaRPr lang="zh-HK" altLang="en-US" dirty="0"/>
                    </a:p>
                  </a:txBody>
                  <a:tcPr/>
                </a:tc>
                <a:tc>
                  <a:txBody>
                    <a:bodyPr/>
                    <a:lstStyle/>
                    <a:p>
                      <a:pPr algn="ctr"/>
                      <a:r>
                        <a:rPr lang="en-US" altLang="zh-HK" dirty="0"/>
                        <a:t>5</a:t>
                      </a:r>
                      <a:endParaRPr lang="zh-HK" altLang="en-US" dirty="0"/>
                    </a:p>
                  </a:txBody>
                  <a:tcPr/>
                </a:tc>
                <a:tc>
                  <a:txBody>
                    <a:bodyPr/>
                    <a:lstStyle/>
                    <a:p>
                      <a:pPr algn="ctr"/>
                      <a:r>
                        <a:rPr lang="en-US" altLang="zh-HK" dirty="0"/>
                        <a:t>6</a:t>
                      </a:r>
                      <a:endParaRPr lang="zh-HK" altLang="en-US" dirty="0"/>
                    </a:p>
                  </a:txBody>
                  <a:tcPr/>
                </a:tc>
                <a:tc>
                  <a:txBody>
                    <a:bodyPr/>
                    <a:lstStyle/>
                    <a:p>
                      <a:pPr algn="ctr"/>
                      <a:r>
                        <a:rPr lang="en-US" altLang="zh-HK" dirty="0"/>
                        <a:t>7</a:t>
                      </a:r>
                      <a:endParaRPr lang="zh-HK" altLang="en-US" dirty="0"/>
                    </a:p>
                  </a:txBody>
                  <a:tcPr/>
                </a:tc>
                <a:tc>
                  <a:txBody>
                    <a:bodyPr/>
                    <a:lstStyle/>
                    <a:p>
                      <a:pPr algn="ctr"/>
                      <a:r>
                        <a:rPr lang="en-US" altLang="zh-HK" dirty="0"/>
                        <a:t>8</a:t>
                      </a:r>
                      <a:endParaRPr lang="zh-HK" altLang="en-US" dirty="0"/>
                    </a:p>
                  </a:txBody>
                  <a:tcPr/>
                </a:tc>
                <a:tc>
                  <a:txBody>
                    <a:bodyPr/>
                    <a:lstStyle/>
                    <a:p>
                      <a:pPr algn="ctr"/>
                      <a:r>
                        <a:rPr lang="en-US" altLang="zh-HK" dirty="0"/>
                        <a:t>9</a:t>
                      </a:r>
                      <a:endParaRPr lang="zh-HK" altLang="en-US" dirty="0"/>
                    </a:p>
                  </a:txBody>
                  <a:tcPr/>
                </a:tc>
                <a:tc>
                  <a:txBody>
                    <a:bodyPr/>
                    <a:lstStyle/>
                    <a:p>
                      <a:pPr algn="ctr"/>
                      <a:r>
                        <a:rPr lang="en-US" altLang="zh-HK" dirty="0"/>
                        <a:t>10</a:t>
                      </a:r>
                      <a:endParaRPr lang="zh-HK" altLang="en-US" dirty="0"/>
                    </a:p>
                  </a:txBody>
                  <a:tcPr/>
                </a:tc>
                <a:tc>
                  <a:txBody>
                    <a:bodyPr/>
                    <a:lstStyle/>
                    <a:p>
                      <a:pPr algn="ctr"/>
                      <a:r>
                        <a:rPr lang="en-US" altLang="zh-HK" dirty="0"/>
                        <a:t>11</a:t>
                      </a:r>
                      <a:endParaRPr lang="zh-HK" altLang="en-US" dirty="0"/>
                    </a:p>
                  </a:txBody>
                  <a:tcPr/>
                </a:tc>
                <a:tc>
                  <a:txBody>
                    <a:bodyPr/>
                    <a:lstStyle/>
                    <a:p>
                      <a:pPr algn="ctr"/>
                      <a:r>
                        <a:rPr lang="en-US" altLang="zh-HK" dirty="0"/>
                        <a:t>12</a:t>
                      </a:r>
                      <a:endParaRPr lang="zh-HK" altLang="en-US" dirty="0"/>
                    </a:p>
                  </a:txBody>
                  <a:tcPr/>
                </a:tc>
                <a:extLst>
                  <a:ext uri="{0D108BD9-81ED-4DB2-BD59-A6C34878D82A}">
                    <a16:rowId xmlns:a16="http://schemas.microsoft.com/office/drawing/2014/main" val="767636243"/>
                  </a:ext>
                </a:extLst>
              </a:tr>
              <a:tr h="370840">
                <a:tc>
                  <a:txBody>
                    <a:bodyPr/>
                    <a:lstStyle/>
                    <a:p>
                      <a:pPr algn="ctr"/>
                      <a:r>
                        <a:rPr lang="en-US" altLang="zh-HK" dirty="0"/>
                        <a:t>2.1</a:t>
                      </a:r>
                      <a:endParaRPr lang="zh-HK" altLang="en-US" dirty="0"/>
                    </a:p>
                  </a:txBody>
                  <a:tcPr/>
                </a:tc>
                <a:tc>
                  <a:txBody>
                    <a:bodyPr/>
                    <a:lstStyle/>
                    <a:p>
                      <a:pPr algn="ctr"/>
                      <a:r>
                        <a:rPr lang="en-US" altLang="zh-HK" dirty="0"/>
                        <a:t>5.9</a:t>
                      </a:r>
                      <a:endParaRPr lang="zh-HK" altLang="en-US" dirty="0"/>
                    </a:p>
                  </a:txBody>
                  <a:tcPr/>
                </a:tc>
                <a:tc>
                  <a:txBody>
                    <a:bodyPr/>
                    <a:lstStyle/>
                    <a:p>
                      <a:pPr algn="ctr"/>
                      <a:r>
                        <a:rPr lang="en-US" altLang="zh-HK" dirty="0"/>
                        <a:t>12.9</a:t>
                      </a:r>
                      <a:endParaRPr lang="zh-HK" altLang="en-US" dirty="0"/>
                    </a:p>
                  </a:txBody>
                  <a:tcPr/>
                </a:tc>
                <a:tc>
                  <a:txBody>
                    <a:bodyPr/>
                    <a:lstStyle/>
                    <a:p>
                      <a:pPr algn="ctr"/>
                      <a:r>
                        <a:rPr lang="en-US" altLang="zh-HK" dirty="0"/>
                        <a:t>18.7</a:t>
                      </a:r>
                      <a:endParaRPr lang="zh-HK" altLang="en-US" dirty="0"/>
                    </a:p>
                  </a:txBody>
                  <a:tcPr/>
                </a:tc>
                <a:tc>
                  <a:txBody>
                    <a:bodyPr/>
                    <a:lstStyle/>
                    <a:p>
                      <a:pPr algn="ctr"/>
                      <a:r>
                        <a:rPr lang="en-US" altLang="zh-HK" dirty="0"/>
                        <a:t>23.5</a:t>
                      </a:r>
                      <a:endParaRPr lang="zh-HK" altLang="en-US" dirty="0"/>
                    </a:p>
                  </a:txBody>
                  <a:tcPr/>
                </a:tc>
                <a:tc>
                  <a:txBody>
                    <a:bodyPr/>
                    <a:lstStyle/>
                    <a:p>
                      <a:pPr algn="ctr"/>
                      <a:r>
                        <a:rPr lang="en-US" altLang="zh-HK" dirty="0"/>
                        <a:t>26.6</a:t>
                      </a:r>
                      <a:endParaRPr lang="zh-HK" altLang="en-US" dirty="0"/>
                    </a:p>
                  </a:txBody>
                  <a:tcPr/>
                </a:tc>
                <a:tc>
                  <a:txBody>
                    <a:bodyPr/>
                    <a:lstStyle/>
                    <a:p>
                      <a:pPr algn="ctr"/>
                      <a:r>
                        <a:rPr lang="en-US" altLang="zh-HK" dirty="0"/>
                        <a:t>30.3</a:t>
                      </a:r>
                      <a:endParaRPr lang="zh-HK" altLang="en-US" dirty="0"/>
                    </a:p>
                  </a:txBody>
                  <a:tcPr/>
                </a:tc>
                <a:tc>
                  <a:txBody>
                    <a:bodyPr/>
                    <a:lstStyle/>
                    <a:p>
                      <a:pPr algn="ctr"/>
                      <a:r>
                        <a:rPr lang="en-US" altLang="zh-HK" dirty="0"/>
                        <a:t>29.4</a:t>
                      </a:r>
                      <a:endParaRPr lang="zh-HK" altLang="en-US" dirty="0"/>
                    </a:p>
                  </a:txBody>
                  <a:tcPr/>
                </a:tc>
                <a:tc>
                  <a:txBody>
                    <a:bodyPr/>
                    <a:lstStyle/>
                    <a:p>
                      <a:pPr algn="ctr"/>
                      <a:r>
                        <a:rPr lang="en-US" altLang="zh-HK" dirty="0"/>
                        <a:t>24.3</a:t>
                      </a:r>
                      <a:endParaRPr lang="zh-HK" altLang="en-US" dirty="0"/>
                    </a:p>
                  </a:txBody>
                  <a:tcPr/>
                </a:tc>
                <a:tc>
                  <a:txBody>
                    <a:bodyPr/>
                    <a:lstStyle/>
                    <a:p>
                      <a:pPr algn="ctr"/>
                      <a:r>
                        <a:rPr lang="en-US" altLang="zh-HK" dirty="0"/>
                        <a:t>17.1</a:t>
                      </a:r>
                      <a:endParaRPr lang="zh-HK" altLang="en-US" dirty="0"/>
                    </a:p>
                  </a:txBody>
                  <a:tcPr/>
                </a:tc>
                <a:tc>
                  <a:txBody>
                    <a:bodyPr/>
                    <a:lstStyle/>
                    <a:p>
                      <a:pPr algn="ctr"/>
                      <a:r>
                        <a:rPr lang="en-US" altLang="zh-HK" dirty="0"/>
                        <a:t>11.9</a:t>
                      </a:r>
                      <a:endParaRPr lang="zh-HK" altLang="en-US" dirty="0"/>
                    </a:p>
                  </a:txBody>
                  <a:tcPr/>
                </a:tc>
                <a:tc>
                  <a:txBody>
                    <a:bodyPr/>
                    <a:lstStyle/>
                    <a:p>
                      <a:pPr algn="ctr"/>
                      <a:r>
                        <a:rPr lang="en-US" altLang="zh-HK" dirty="0"/>
                        <a:t>5.2</a:t>
                      </a:r>
                      <a:endParaRPr lang="zh-HK" altLang="en-US" dirty="0"/>
                    </a:p>
                  </a:txBody>
                  <a:tcPr/>
                </a:tc>
                <a:extLst>
                  <a:ext uri="{0D108BD9-81ED-4DB2-BD59-A6C34878D82A}">
                    <a16:rowId xmlns:a16="http://schemas.microsoft.com/office/drawing/2014/main" val="789787009"/>
                  </a:ext>
                </a:extLst>
              </a:tr>
            </a:tbl>
          </a:graphicData>
        </a:graphic>
      </p:graphicFrame>
    </p:spTree>
    <p:extLst>
      <p:ext uri="{BB962C8B-B14F-4D97-AF65-F5344CB8AC3E}">
        <p14:creationId xmlns:p14="http://schemas.microsoft.com/office/powerpoint/2010/main" val="1348756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文字方塊 1"/>
          <p:cNvSpPr txBox="1"/>
          <p:nvPr/>
        </p:nvSpPr>
        <p:spPr>
          <a:xfrm>
            <a:off x="140678" y="1749670"/>
            <a:ext cx="8862646" cy="440120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因为</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武汉是中</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国中部的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中心</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城市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四通八达</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所以</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它亦发展成</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中国客运量</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最大</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铁路、航空</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公路</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枢纽</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更</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最</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大</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内河航运中心</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中国的高速铁路，是目前世界上最长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以及最快的高速铁路系统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。现已建成四条横贯东西和四条纵贯南北的高铁线路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即四纵四横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。从现在到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2030</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年，中国计划将其高铁网络进一步扩展至八条东西线和八条南北线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即八纵八横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，以使其网络能覆盖中国中部及西部的更多地区。从高铁四纵四横及八纵八横中，武汉皆处于全国的中心区位，是一个超级</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运输枢纽</a:t>
            </a:r>
            <a:endPar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3" name="雲朵形圖說文字 2"/>
          <p:cNvSpPr/>
          <p:nvPr/>
        </p:nvSpPr>
        <p:spPr>
          <a:xfrm>
            <a:off x="290145" y="193430"/>
            <a:ext cx="7042638" cy="1389184"/>
          </a:xfrm>
          <a:prstGeom prst="cloudCallout">
            <a:avLst>
              <a:gd name="adj1" fmla="val 47504"/>
              <a:gd name="adj2" fmla="val 2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(3) </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武汉在中国运输网络上的重要性</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971091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987" y="1613595"/>
            <a:ext cx="5146426" cy="3859820"/>
          </a:xfrm>
          <a:prstGeom prst="rect">
            <a:avLst/>
          </a:prstGeom>
        </p:spPr>
      </p:pic>
      <p:sp>
        <p:nvSpPr>
          <p:cNvPr id="3" name="文字方塊 2"/>
          <p:cNvSpPr txBox="1"/>
          <p:nvPr/>
        </p:nvSpPr>
        <p:spPr>
          <a:xfrm>
            <a:off x="385398" y="158262"/>
            <a:ext cx="642717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单在武汉市，就有三个超大的火车站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武汉、武昌及汉口火车站，包含有高铁、城铁及普通列车的服务，</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可达度十分高</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4" name="圓角矩形圖說文字 3"/>
          <p:cNvSpPr/>
          <p:nvPr/>
        </p:nvSpPr>
        <p:spPr>
          <a:xfrm>
            <a:off x="1131281" y="2145528"/>
            <a:ext cx="2224454" cy="1397977"/>
          </a:xfrm>
          <a:prstGeom prst="wedgeRoundRectCallout">
            <a:avLst>
              <a:gd name="adj1" fmla="val 70471"/>
              <a:gd name="adj2" fmla="val 147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HK" altLang="en-US" sz="24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汉口火车站</a:t>
            </a:r>
            <a:r>
              <a:rPr kumimoji="0" lang="zh-TW" altLang="en-US" sz="24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是中国全国最大的欧式火车站</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436" y="4475285"/>
            <a:ext cx="2239295" cy="2299389"/>
          </a:xfrm>
          <a:prstGeom prst="rect">
            <a:avLst/>
          </a:prstGeom>
        </p:spPr>
      </p:pic>
      <p:sp>
        <p:nvSpPr>
          <p:cNvPr id="6" name="圓角矩形圖說文字 5"/>
          <p:cNvSpPr/>
          <p:nvPr/>
        </p:nvSpPr>
        <p:spPr>
          <a:xfrm>
            <a:off x="2628903" y="5624979"/>
            <a:ext cx="6178056" cy="1086051"/>
          </a:xfrm>
          <a:prstGeom prst="wedgeRoundRectCallout">
            <a:avLst>
              <a:gd name="adj1" fmla="val -62808"/>
              <a:gd name="adj2" fmla="val -326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TW" altLang="en-US" sz="24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根据以上武汉的地理、人口及运输网络</a:t>
            </a:r>
            <a:r>
              <a:rPr kumimoji="0" lang="zh-TW" altLang="en-US" sz="2400" b="0" i="0" u="none" strike="noStrike" kern="1200" cap="none" spc="0" normalizeH="0" baseline="0" noProof="0" dirty="0" smtClean="0">
                <a:ln>
                  <a:noFill/>
                </a:ln>
                <a:solidFill>
                  <a:schemeClr val="bg1"/>
                </a:solidFill>
                <a:effectLst/>
                <a:uLnTx/>
                <a:uFillTx/>
                <a:latin typeface="Trebuchet MS" panose="020B0603020202020204"/>
                <a:ea typeface="微軟正黑體" panose="020B0604030504040204" pitchFamily="34" charset="-120"/>
                <a:cs typeface="+mn-cs"/>
              </a:rPr>
              <a:t>资料，你可否解释为何冠状病毒病在武汉爆</a:t>
            </a:r>
            <a:r>
              <a:rPr lang="zh-TW" altLang="en-US" sz="2400" dirty="0" smtClean="0">
                <a:solidFill>
                  <a:schemeClr val="bg1"/>
                </a:solidFill>
              </a:rPr>
              <a:t>发</a:t>
            </a:r>
            <a:r>
              <a:rPr kumimoji="0" lang="zh-TW" altLang="en-US" sz="24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后会扩散得那么快？</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文字方塊 6"/>
          <p:cNvSpPr txBox="1"/>
          <p:nvPr/>
        </p:nvSpPr>
        <p:spPr>
          <a:xfrm>
            <a:off x="1564945" y="4783016"/>
            <a:ext cx="72105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想一想</a:t>
            </a:r>
            <a:endParaRPr kumimoji="0" lang="zh-HK"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273174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4AE-57D5-47AC-92E3-6CE4F4423086}"/>
              </a:ext>
            </a:extLst>
          </p:cNvPr>
          <p:cNvSpPr>
            <a:spLocks noGrp="1"/>
          </p:cNvSpPr>
          <p:nvPr>
            <p:ph type="title"/>
          </p:nvPr>
        </p:nvSpPr>
        <p:spPr>
          <a:xfrm>
            <a:off x="75417" y="122549"/>
            <a:ext cx="7126048" cy="1102937"/>
          </a:xfrm>
        </p:spPr>
        <p:txBody>
          <a:bodyPr>
            <a:normAutofit fontScale="90000"/>
          </a:bodyPr>
          <a:lstStyle/>
          <a:p>
            <a:pPr algn="ctr"/>
            <a:r>
              <a:rPr lang="zh-TW" altLang="en-US" b="1" dirty="0"/>
              <a:t>冠状病毒病爆发后的蔓延情况</a:t>
            </a:r>
            <a:r>
              <a:rPr lang="en-HK" altLang="zh-TW" b="1" dirty="0"/>
              <a:t/>
            </a:r>
            <a:br>
              <a:rPr lang="en-HK" altLang="zh-TW" b="1" dirty="0"/>
            </a:br>
            <a:r>
              <a:rPr lang="zh-TW" altLang="en-US" b="1" dirty="0"/>
              <a:t>是怎样的</a:t>
            </a:r>
            <a:r>
              <a:rPr lang="zh-TW" altLang="en-US" b="1" dirty="0" smtClean="0"/>
              <a:t>？</a:t>
            </a:r>
            <a:endParaRPr lang="en-HK" dirty="0"/>
          </a:p>
        </p:txBody>
      </p:sp>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26245" y="1414019"/>
            <a:ext cx="5520038" cy="4821811"/>
          </a:xfrm>
        </p:spPr>
        <p:txBody>
          <a:bodyPr>
            <a:normAutofit/>
          </a:bodyPr>
          <a:lstStyle/>
          <a:p>
            <a:r>
              <a:rPr lang="zh-TW" altLang="en-US" sz="3200" dirty="0" smtClean="0"/>
              <a:t>根据世界卫生组织的</a:t>
            </a:r>
            <a:r>
              <a:rPr lang="zh-TW" altLang="en-US" sz="3200" dirty="0" smtClean="0">
                <a:solidFill>
                  <a:schemeClr val="tx1"/>
                </a:solidFill>
              </a:rPr>
              <a:t>资料</a:t>
            </a:r>
            <a:r>
              <a:rPr lang="en-US" altLang="zh-TW" sz="3200" dirty="0" smtClean="0"/>
              <a:t>(</a:t>
            </a:r>
            <a:r>
              <a:rPr lang="en-US" altLang="zh-TW" sz="3200" dirty="0"/>
              <a:t>https://www.who.int/emergencies/diseases/novel-coronavirus-2019/situation-reports) </a:t>
            </a:r>
            <a:r>
              <a:rPr lang="zh-TW" altLang="en-US" sz="3200" dirty="0" smtClean="0">
                <a:solidFill>
                  <a:schemeClr val="tx1"/>
                </a:solidFill>
              </a:rPr>
              <a:t>，图</a:t>
            </a:r>
            <a:r>
              <a:rPr lang="en-US" altLang="zh-TW" sz="3200" dirty="0" smtClean="0">
                <a:solidFill>
                  <a:schemeClr val="tx1"/>
                </a:solidFill>
              </a:rPr>
              <a:t>2</a:t>
            </a:r>
            <a:r>
              <a:rPr lang="zh-TW" altLang="en-US" sz="3200" dirty="0" smtClean="0">
                <a:solidFill>
                  <a:schemeClr val="tx1"/>
                </a:solidFill>
              </a:rPr>
              <a:t>显示</a:t>
            </a:r>
            <a:r>
              <a:rPr lang="en-US" altLang="zh-TW" sz="3200" dirty="0" smtClean="0">
                <a:solidFill>
                  <a:schemeClr val="tx1"/>
                </a:solidFill>
              </a:rPr>
              <a:t>2020</a:t>
            </a:r>
            <a:r>
              <a:rPr lang="zh-TW" altLang="en-US" sz="3200" dirty="0">
                <a:solidFill>
                  <a:schemeClr val="tx1"/>
                </a:solidFill>
              </a:rPr>
              <a:t>年</a:t>
            </a:r>
            <a:r>
              <a:rPr lang="en-US" altLang="zh-TW" sz="3200" dirty="0">
                <a:solidFill>
                  <a:schemeClr val="tx1"/>
                </a:solidFill>
              </a:rPr>
              <a:t>1</a:t>
            </a:r>
            <a:r>
              <a:rPr lang="zh-TW" altLang="en-US" sz="3200" dirty="0">
                <a:solidFill>
                  <a:schemeClr val="tx1"/>
                </a:solidFill>
              </a:rPr>
              <a:t>月</a:t>
            </a:r>
            <a:r>
              <a:rPr lang="en-US" altLang="zh-TW" sz="3200" dirty="0" smtClean="0">
                <a:solidFill>
                  <a:schemeClr val="tx1"/>
                </a:solidFill>
              </a:rPr>
              <a:t>20</a:t>
            </a:r>
            <a:r>
              <a:rPr lang="zh-TW" altLang="en-US" sz="3200" dirty="0" smtClean="0">
                <a:solidFill>
                  <a:schemeClr val="tx1"/>
                </a:solidFill>
              </a:rPr>
              <a:t>日冠状病毒病的蔓延情况。</a:t>
            </a:r>
            <a:endParaRPr lang="en-HK" altLang="zh-TW" sz="3200" dirty="0">
              <a:solidFill>
                <a:schemeClr val="tx1"/>
              </a:solidFill>
            </a:endParaRPr>
          </a:p>
          <a:p>
            <a:pPr marL="0" indent="0">
              <a:buNone/>
            </a:pPr>
            <a:r>
              <a:rPr lang="en-HK" altLang="zh-TW" sz="3200" dirty="0">
                <a:solidFill>
                  <a:schemeClr val="tx1"/>
                </a:solidFill>
              </a:rPr>
              <a:t>   </a:t>
            </a:r>
            <a:r>
              <a:rPr lang="zh-TW" altLang="en-US" sz="3200" dirty="0" smtClean="0">
                <a:solidFill>
                  <a:schemeClr val="tx1"/>
                </a:solidFill>
              </a:rPr>
              <a:t>现时的蔓延情况又是怎样的？</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E2EFB110-6C05-46EC-8FE6-C6B412AF6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439" y="2129640"/>
            <a:ext cx="2676293" cy="2598720"/>
          </a:xfrm>
          <a:prstGeom prst="rect">
            <a:avLst/>
          </a:prstGeom>
        </p:spPr>
      </p:pic>
    </p:spTree>
    <p:extLst>
      <p:ext uri="{BB962C8B-B14F-4D97-AF65-F5344CB8AC3E}">
        <p14:creationId xmlns:p14="http://schemas.microsoft.com/office/powerpoint/2010/main" val="2376592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85DD30-7E41-4940-925F-E3345F0D7373}"/>
              </a:ext>
            </a:extLst>
          </p:cNvPr>
          <p:cNvSpPr txBox="1"/>
          <p:nvPr/>
        </p:nvSpPr>
        <p:spPr>
          <a:xfrm>
            <a:off x="254523" y="5903893"/>
            <a:ext cx="792794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图</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2020</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月</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日有确诊冠状病毒病</a:t>
            </a:r>
            <a:endParaRPr kumimoji="0" lang="en-HK"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个案的国家</a:t>
            </a:r>
            <a:endParaRPr kumimoji="0" lang="en-HK"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6" name="群組 5"/>
          <p:cNvGrpSpPr/>
          <p:nvPr/>
        </p:nvGrpSpPr>
        <p:grpSpPr>
          <a:xfrm>
            <a:off x="0" y="0"/>
            <a:ext cx="9144000" cy="5828615"/>
            <a:chOff x="0" y="0"/>
            <a:chExt cx="9144000" cy="5828615"/>
          </a:xfrm>
        </p:grpSpPr>
        <p:pic>
          <p:nvPicPr>
            <p:cNvPr id="3" name="Picture 2" descr="A picture containing text, map&#10;&#10;Description automatically generated">
              <a:extLst>
                <a:ext uri="{FF2B5EF4-FFF2-40B4-BE49-F238E27FC236}">
                  <a16:creationId xmlns:a16="http://schemas.microsoft.com/office/drawing/2014/main" id="{415C1366-81C9-476F-A528-38EF099D2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28615"/>
            </a:xfrm>
            <a:prstGeom prst="rect">
              <a:avLst/>
            </a:prstGeom>
          </p:spPr>
        </p:pic>
        <p:sp>
          <p:nvSpPr>
            <p:cNvPr id="2" name="文字方塊 1"/>
            <p:cNvSpPr txBox="1"/>
            <p:nvPr/>
          </p:nvSpPr>
          <p:spPr>
            <a:xfrm>
              <a:off x="149470" y="4677407"/>
              <a:ext cx="5231422" cy="707886"/>
            </a:xfrm>
            <a:prstGeom prst="rect">
              <a:avLst/>
            </a:prstGeom>
            <a:solidFill>
              <a:srgbClr val="CCE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日期：</a:t>
              </a:r>
              <a:r>
                <a:rPr kumimoji="0" lang="en-US" altLang="zh-TW"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有确诊</a:t>
              </a:r>
              <a:r>
                <a:rPr kumimoji="0" lang="en-US" altLang="zh-TW"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2019</a:t>
              </a: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冠状病毒</a:t>
              </a:r>
              <a:r>
                <a:rPr kumimoji="0" lang="zh-TW" altLang="en-US" sz="20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病</a:t>
              </a: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个案的国家</a:t>
              </a: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矩形 4"/>
            <p:cNvSpPr/>
            <p:nvPr/>
          </p:nvSpPr>
          <p:spPr>
            <a:xfrm>
              <a:off x="413238" y="5053656"/>
              <a:ext cx="237392" cy="24618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1754010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612742" y="166018"/>
            <a:ext cx="8012784" cy="691822"/>
          </a:xfrm>
        </p:spPr>
        <p:txBody>
          <a:bodyPr>
            <a:noAutofit/>
          </a:bodyPr>
          <a:lstStyle/>
          <a:p>
            <a:pPr>
              <a:lnSpc>
                <a:spcPct val="90000"/>
              </a:lnSpc>
            </a:pPr>
            <a:r>
              <a:rPr lang="en-US" altLang="zh-TW" sz="3200" b="1" u="sng" dirty="0">
                <a:solidFill>
                  <a:schemeClr val="tx1"/>
                </a:solidFill>
              </a:rPr>
              <a:t>(</a:t>
            </a:r>
            <a:r>
              <a:rPr lang="zh-TW" altLang="en-US" sz="3200" b="1" u="sng" dirty="0">
                <a:solidFill>
                  <a:schemeClr val="tx1"/>
                </a:solidFill>
              </a:rPr>
              <a:t>一</a:t>
            </a:r>
            <a:r>
              <a:rPr lang="en-US" altLang="zh-TW" sz="3200" b="1" u="sng" dirty="0">
                <a:solidFill>
                  <a:schemeClr val="tx1"/>
                </a:solidFill>
              </a:rPr>
              <a:t>) </a:t>
            </a:r>
            <a:r>
              <a:rPr lang="zh-TW" altLang="en-US" sz="3200" b="1" u="sng" dirty="0" smtClean="0">
                <a:solidFill>
                  <a:schemeClr val="tx1"/>
                </a:solidFill>
              </a:rPr>
              <a:t>简介及背景 </a:t>
            </a:r>
            <a:r>
              <a:rPr lang="en-US" altLang="zh-TW" sz="3200" b="1" u="sng" dirty="0" smtClean="0">
                <a:solidFill>
                  <a:schemeClr val="tx1"/>
                </a:solidFill>
              </a:rPr>
              <a:t>– </a:t>
            </a:r>
            <a:r>
              <a:rPr lang="en-US" altLang="zh-TW" sz="3200" b="1" u="sng" dirty="0">
                <a:solidFill>
                  <a:schemeClr val="tx1"/>
                </a:solidFill>
              </a:rPr>
              <a:t>2019 </a:t>
            </a:r>
            <a:r>
              <a:rPr lang="zh-TW" altLang="en-US" sz="3200" b="1" u="sng" dirty="0" smtClean="0">
                <a:solidFill>
                  <a:schemeClr val="tx1"/>
                </a:solidFill>
              </a:rPr>
              <a:t>冠状病毒病</a:t>
            </a:r>
            <a:endParaRPr lang="en-HK" sz="3200"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424382" y="729934"/>
            <a:ext cx="8408710" cy="2795692"/>
          </a:xfrm>
        </p:spPr>
        <p:txBody>
          <a:bodyPr>
            <a:normAutofit/>
          </a:bodyPr>
          <a:lstStyle/>
          <a:p>
            <a:pPr>
              <a:lnSpc>
                <a:spcPct val="90000"/>
              </a:lnSpc>
            </a:pPr>
            <a:r>
              <a:rPr lang="zh-TW" altLang="en-US" sz="2800" dirty="0" smtClean="0">
                <a:solidFill>
                  <a:schemeClr val="tx1"/>
                </a:solidFill>
              </a:rPr>
              <a:t>根据世界卫生组织 </a:t>
            </a:r>
            <a:r>
              <a:rPr lang="en-HK" altLang="zh-TW" sz="2800" dirty="0" smtClean="0">
                <a:solidFill>
                  <a:schemeClr val="tx1"/>
                </a:solidFill>
              </a:rPr>
              <a:t>(</a:t>
            </a:r>
            <a:r>
              <a:rPr lang="en-HK" altLang="zh-TW" sz="2800" dirty="0">
                <a:solidFill>
                  <a:schemeClr val="tx1"/>
                </a:solidFill>
              </a:rPr>
              <a:t>World Health Organization) </a:t>
            </a:r>
            <a:r>
              <a:rPr lang="zh-TW" altLang="en-US" sz="2800" dirty="0" smtClean="0">
                <a:solidFill>
                  <a:schemeClr val="tx1"/>
                </a:solidFill>
              </a:rPr>
              <a:t>网页的数据显示，中国湖北省武汉市于</a:t>
            </a:r>
            <a:r>
              <a:rPr lang="en-HK" sz="2800" dirty="0" smtClean="0">
                <a:solidFill>
                  <a:schemeClr val="tx1"/>
                </a:solidFill>
              </a:rPr>
              <a:t>2019</a:t>
            </a:r>
            <a:r>
              <a:rPr lang="zh-TW" altLang="en-US" sz="2800" dirty="0">
                <a:solidFill>
                  <a:schemeClr val="tx1"/>
                </a:solidFill>
              </a:rPr>
              <a:t>年</a:t>
            </a:r>
            <a:r>
              <a:rPr lang="en-HK" sz="2800" dirty="0">
                <a:solidFill>
                  <a:schemeClr val="tx1"/>
                </a:solidFill>
              </a:rPr>
              <a:t>12</a:t>
            </a:r>
            <a:r>
              <a:rPr lang="zh-TW" altLang="en-US" sz="2800" dirty="0">
                <a:solidFill>
                  <a:schemeClr val="tx1"/>
                </a:solidFill>
              </a:rPr>
              <a:t>月</a:t>
            </a:r>
            <a:r>
              <a:rPr lang="en-HK" sz="2800" dirty="0" smtClean="0">
                <a:solidFill>
                  <a:schemeClr val="tx1"/>
                </a:solidFill>
              </a:rPr>
              <a:t>31</a:t>
            </a:r>
            <a:r>
              <a:rPr lang="zh-TW" altLang="en-US" sz="2800" dirty="0" smtClean="0">
                <a:solidFill>
                  <a:schemeClr val="tx1"/>
                </a:solidFill>
              </a:rPr>
              <a:t>日发现了若干不明肺炎病例，而该病毒与任何其它已知的病毒皆不符。</a:t>
            </a:r>
            <a:r>
              <a:rPr lang="en-US" altLang="zh-TW" sz="2800" dirty="0" smtClean="0">
                <a:solidFill>
                  <a:schemeClr val="tx1"/>
                </a:solidFill>
              </a:rPr>
              <a:t>2020</a:t>
            </a:r>
            <a:r>
              <a:rPr lang="zh-TW" altLang="en-US" sz="2800" dirty="0">
                <a:solidFill>
                  <a:schemeClr val="tx1"/>
                </a:solidFill>
              </a:rPr>
              <a:t>年</a:t>
            </a:r>
            <a:r>
              <a:rPr lang="en-US" altLang="zh-TW" sz="2800" dirty="0">
                <a:solidFill>
                  <a:schemeClr val="tx1"/>
                </a:solidFill>
              </a:rPr>
              <a:t>1</a:t>
            </a:r>
            <a:r>
              <a:rPr lang="zh-TW" altLang="en-US" sz="2800" dirty="0">
                <a:solidFill>
                  <a:schemeClr val="tx1"/>
                </a:solidFill>
              </a:rPr>
              <a:t>月</a:t>
            </a:r>
            <a:r>
              <a:rPr lang="en-US" altLang="zh-TW" sz="2800" dirty="0" smtClean="0">
                <a:solidFill>
                  <a:schemeClr val="tx1"/>
                </a:solidFill>
              </a:rPr>
              <a:t>7</a:t>
            </a:r>
            <a:r>
              <a:rPr lang="zh-TW" altLang="en-US" sz="2800" dirty="0" smtClean="0">
                <a:solidFill>
                  <a:schemeClr val="tx1"/>
                </a:solidFill>
              </a:rPr>
              <a:t>日，中国确认于湖北省武汉市所出现的病毒是一种新病毒，属于冠状病毒。世界卫生组织当时把这一种新病毒暂时命名为</a:t>
            </a:r>
            <a:r>
              <a:rPr lang="en-US" altLang="zh-TW" sz="2800" b="1" dirty="0" smtClean="0">
                <a:solidFill>
                  <a:schemeClr val="tx1"/>
                </a:solidFill>
              </a:rPr>
              <a:t>2019</a:t>
            </a:r>
            <a:r>
              <a:rPr lang="zh-TW" altLang="en-US" sz="2800" b="1" dirty="0" smtClean="0">
                <a:solidFill>
                  <a:schemeClr val="tx1"/>
                </a:solidFill>
              </a:rPr>
              <a:t>新型冠状病毒（</a:t>
            </a:r>
            <a:r>
              <a:rPr lang="en-US" altLang="zh-TW" sz="2800" b="1" dirty="0">
                <a:solidFill>
                  <a:schemeClr val="tx1"/>
                </a:solidFill>
              </a:rPr>
              <a:t>2019-nCoV</a:t>
            </a:r>
            <a:r>
              <a:rPr lang="zh-TW" altLang="en-US" sz="2800" b="1" dirty="0">
                <a:solidFill>
                  <a:schemeClr val="tx1"/>
                </a:solidFill>
              </a:rPr>
              <a:t>）。</a:t>
            </a:r>
            <a:endParaRPr lang="zh-TW" altLang="en-US" sz="2800" dirty="0">
              <a:solidFill>
                <a:schemeClr val="tx1"/>
              </a:solidFill>
            </a:endParaRPr>
          </a:p>
          <a:p>
            <a:pPr>
              <a:lnSpc>
                <a:spcPct val="90000"/>
              </a:lnSpc>
            </a:pPr>
            <a:endParaRPr lang="en-HK" altLang="zh-TW" sz="2800" dirty="0">
              <a:solidFill>
                <a:schemeClr val="tx1"/>
              </a:solidFill>
            </a:endParaRPr>
          </a:p>
          <a:p>
            <a:pPr>
              <a:lnSpc>
                <a:spcPct val="90000"/>
              </a:lnSpc>
            </a:pPr>
            <a:endParaRPr lang="en-HK" sz="2800" dirty="0"/>
          </a:p>
          <a:p>
            <a:pPr marL="0" indent="0">
              <a:lnSpc>
                <a:spcPct val="90000"/>
              </a:lnSpc>
              <a:buNone/>
            </a:pPr>
            <a:endParaRPr lang="en-HK" dirty="0"/>
          </a:p>
        </p:txBody>
      </p:sp>
      <p:pic>
        <p:nvPicPr>
          <p:cNvPr id="6" name="Picture 5" descr="A close up of a logo&#10;&#10;Description automatically generated">
            <a:extLst>
              <a:ext uri="{FF2B5EF4-FFF2-40B4-BE49-F238E27FC236}">
                <a16:creationId xmlns:a16="http://schemas.microsoft.com/office/drawing/2014/main" id="{F07E58F1-EE0C-4B04-A763-C166E20E052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176" t="15670" r="10046" b="14022"/>
          <a:stretch/>
        </p:blipFill>
        <p:spPr>
          <a:xfrm>
            <a:off x="-1" y="3745066"/>
            <a:ext cx="2464259" cy="3108543"/>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37F5B167-B6E0-486C-87BC-941EBFC1FC6A}"/>
              </a:ext>
            </a:extLst>
          </p:cNvPr>
          <p:cNvSpPr/>
          <p:nvPr/>
        </p:nvSpPr>
        <p:spPr>
          <a:xfrm>
            <a:off x="2465284" y="3583439"/>
            <a:ext cx="6471325"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冠状病毒是一个大型病毒家族，包括引起普通感冒的病毒，以及严重急性呼吸综合症冠状病毒和中东呼吸综合症冠状病毒等。</a:t>
            </a:r>
            <a:endParaRPr kumimoji="0" lang="en-HK"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至</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2020</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年</a:t>
            </a:r>
            <a:r>
              <a:rPr kumimoji="0" lang="en-US" altLang="zh-TW"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2</a:t>
            </a:r>
            <a:r>
              <a:rPr kumimoji="0" lang="zh-TW" altLang="en-US"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月，世界卫生组织为因新型冠状病毒而引起的疾病正式定名为</a:t>
            </a:r>
            <a:r>
              <a:rPr kumimoji="0" lang="en-US" altLang="zh-TW"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a:t>
            </a:r>
            <a:r>
              <a:rPr kumimoji="0" lang="en-US" altLang="zh-TW" sz="2800" b="1"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2019</a:t>
            </a:r>
            <a:r>
              <a:rPr kumimoji="0" lang="zh-TW" altLang="en-US" sz="2800" b="1"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冠状病毒病</a:t>
            </a:r>
            <a:r>
              <a:rPr kumimoji="0" lang="en-US" altLang="zh-TW" sz="2800" b="1"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a:t>
            </a:r>
            <a:r>
              <a:rPr kumimoji="0" lang="en-US" altLang="zh-TW"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COVID-19)</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p>
        </p:txBody>
      </p:sp>
    </p:spTree>
    <p:extLst>
      <p:ext uri="{BB962C8B-B14F-4D97-AF65-F5344CB8AC3E}">
        <p14:creationId xmlns:p14="http://schemas.microsoft.com/office/powerpoint/2010/main" val="13029808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168636" y="795369"/>
            <a:ext cx="7401088" cy="5267262"/>
          </a:xfrm>
        </p:spPr>
        <p:txBody>
          <a:bodyPr>
            <a:normAutofit/>
          </a:bodyPr>
          <a:lstStyle/>
          <a:p>
            <a:r>
              <a:rPr lang="zh-TW" altLang="en-US" sz="3200" dirty="0" smtClean="0">
                <a:solidFill>
                  <a:schemeClr val="tx1"/>
                </a:solidFill>
              </a:rPr>
              <a:t>地理教师可利用一些经核实</a:t>
            </a:r>
            <a:r>
              <a:rPr lang="en-US" altLang="zh-TW" sz="3200" dirty="0" smtClean="0">
                <a:solidFill>
                  <a:schemeClr val="tx1"/>
                </a:solidFill>
              </a:rPr>
              <a:t>(</a:t>
            </a:r>
            <a:r>
              <a:rPr lang="zh-TW" altLang="en-US" sz="3200" dirty="0" smtClean="0">
                <a:solidFill>
                  <a:schemeClr val="tx1"/>
                </a:solidFill>
              </a:rPr>
              <a:t>如世界卫生组织及香港卫生署卫生防护中心</a:t>
            </a:r>
            <a:r>
              <a:rPr lang="en-US" altLang="zh-TW" sz="3200" dirty="0" smtClean="0">
                <a:solidFill>
                  <a:schemeClr val="tx1"/>
                </a:solidFill>
              </a:rPr>
              <a:t>)</a:t>
            </a:r>
            <a:r>
              <a:rPr lang="zh-TW" altLang="en-US" sz="3200" dirty="0" smtClean="0">
                <a:solidFill>
                  <a:schemeClr val="tx1"/>
                </a:solidFill>
              </a:rPr>
              <a:t>的数据，训练高中学生一些基本的地理技能，特别是</a:t>
            </a:r>
            <a:r>
              <a:rPr lang="zh-TW" altLang="en-US" sz="3200" b="1" dirty="0" smtClean="0">
                <a:solidFill>
                  <a:schemeClr val="accent2">
                    <a:lumMod val="75000"/>
                  </a:schemeClr>
                </a:solidFill>
              </a:rPr>
              <a:t>数据处理、</a:t>
            </a:r>
            <a:r>
              <a:rPr lang="zh-TW" altLang="en-US" sz="3200" b="1" dirty="0">
                <a:solidFill>
                  <a:schemeClr val="accent2">
                    <a:lumMod val="75000"/>
                  </a:schemeClr>
                </a:solidFill>
              </a:rPr>
              <a:t>展示及分析</a:t>
            </a:r>
            <a:r>
              <a:rPr lang="zh-TW" altLang="en-US" sz="3200" dirty="0">
                <a:solidFill>
                  <a:schemeClr val="tx1"/>
                </a:solidFill>
              </a:rPr>
              <a:t>的能力</a:t>
            </a:r>
            <a:endParaRPr lang="en-HK" altLang="zh-TW" sz="3200" dirty="0">
              <a:solidFill>
                <a:schemeClr val="tx1"/>
              </a:solidFill>
            </a:endParaRPr>
          </a:p>
          <a:p>
            <a:r>
              <a:rPr lang="zh-TW" altLang="en-US" sz="3200" dirty="0" smtClean="0">
                <a:solidFill>
                  <a:schemeClr val="tx1"/>
                </a:solidFill>
              </a:rPr>
              <a:t>教师可利用网上有关世界各地的</a:t>
            </a:r>
            <a:r>
              <a:rPr lang="en-US" altLang="zh-TW" sz="3200" b="1" dirty="0" smtClean="0">
                <a:solidFill>
                  <a:schemeClr val="accent2">
                    <a:lumMod val="75000"/>
                  </a:schemeClr>
                </a:solidFill>
              </a:rPr>
              <a:t>(</a:t>
            </a:r>
            <a:r>
              <a:rPr lang="en-US" altLang="zh-TW" sz="3200" b="1" dirty="0">
                <a:solidFill>
                  <a:schemeClr val="accent2">
                    <a:lumMod val="75000"/>
                  </a:schemeClr>
                </a:solidFill>
              </a:rPr>
              <a:t>1) </a:t>
            </a:r>
            <a:r>
              <a:rPr lang="zh-TW" altLang="en-US" sz="3200" b="1" dirty="0" smtClean="0">
                <a:solidFill>
                  <a:schemeClr val="accent2">
                    <a:lumMod val="75000"/>
                  </a:schemeClr>
                </a:solidFill>
              </a:rPr>
              <a:t>感染确诊数字及</a:t>
            </a:r>
            <a:r>
              <a:rPr lang="en-US" altLang="zh-TW" sz="3200" b="1" dirty="0" smtClean="0">
                <a:solidFill>
                  <a:schemeClr val="accent2">
                    <a:lumMod val="75000"/>
                  </a:schemeClr>
                </a:solidFill>
              </a:rPr>
              <a:t>(</a:t>
            </a:r>
            <a:r>
              <a:rPr lang="en-US" altLang="zh-TW" sz="3200" b="1" dirty="0">
                <a:solidFill>
                  <a:schemeClr val="accent2">
                    <a:lumMod val="75000"/>
                  </a:schemeClr>
                </a:solidFill>
              </a:rPr>
              <a:t>2) </a:t>
            </a:r>
            <a:r>
              <a:rPr lang="zh-TW" altLang="en-US" sz="3200" b="1" dirty="0" smtClean="0">
                <a:solidFill>
                  <a:schemeClr val="accent2">
                    <a:lumMod val="75000"/>
                  </a:schemeClr>
                </a:solidFill>
              </a:rPr>
              <a:t>死亡数字</a:t>
            </a:r>
            <a:r>
              <a:rPr lang="zh-TW" altLang="en-US" sz="3200" dirty="0" smtClean="0"/>
              <a:t>，</a:t>
            </a:r>
            <a:r>
              <a:rPr lang="zh-TW" altLang="en-US" sz="3200" dirty="0" smtClean="0">
                <a:solidFill>
                  <a:schemeClr val="tx1"/>
                </a:solidFill>
              </a:rPr>
              <a:t>引导学生利用不同的地理</a:t>
            </a:r>
            <a:r>
              <a:rPr lang="zh-TW" altLang="en-US" sz="3200" b="1" dirty="0" smtClean="0">
                <a:solidFill>
                  <a:schemeClr val="accent2">
                    <a:lumMod val="75000"/>
                  </a:schemeClr>
                </a:solidFill>
              </a:rPr>
              <a:t>图表</a:t>
            </a:r>
            <a:r>
              <a:rPr lang="zh-TW" altLang="en-US" sz="3200" dirty="0" smtClean="0"/>
              <a:t>及</a:t>
            </a:r>
            <a:r>
              <a:rPr lang="zh-TW" altLang="en-US" sz="3200" b="1" dirty="0" smtClean="0">
                <a:solidFill>
                  <a:schemeClr val="accent2">
                    <a:lumMod val="75000"/>
                  </a:schemeClr>
                </a:solidFill>
              </a:rPr>
              <a:t>地图</a:t>
            </a:r>
            <a:r>
              <a:rPr lang="zh-TW" altLang="en-US" sz="3200" dirty="0" smtClean="0">
                <a:solidFill>
                  <a:schemeClr val="tx1"/>
                </a:solidFill>
              </a:rPr>
              <a:t>来展示数据：</a:t>
            </a:r>
            <a:endParaRPr lang="en-HK" altLang="zh-TW" sz="3200" dirty="0">
              <a:solidFill>
                <a:schemeClr val="tx1"/>
              </a:solidFill>
            </a:endParaRPr>
          </a:p>
          <a:p>
            <a:endParaRPr lang="en-HK" sz="2400" dirty="0"/>
          </a:p>
        </p:txBody>
      </p:sp>
    </p:spTree>
    <p:extLst>
      <p:ext uri="{BB962C8B-B14F-4D97-AF65-F5344CB8AC3E}">
        <p14:creationId xmlns:p14="http://schemas.microsoft.com/office/powerpoint/2010/main" val="3346995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CBB1E-90EB-4427-88AD-2C35D1D9AAD4}"/>
              </a:ext>
            </a:extLst>
          </p:cNvPr>
          <p:cNvSpPr>
            <a:spLocks noGrp="1"/>
          </p:cNvSpPr>
          <p:nvPr>
            <p:ph idx="1"/>
          </p:nvPr>
        </p:nvSpPr>
        <p:spPr>
          <a:xfrm>
            <a:off x="72952" y="198934"/>
            <a:ext cx="7451682" cy="6652204"/>
          </a:xfrm>
        </p:spPr>
        <p:txBody>
          <a:bodyPr>
            <a:normAutofit fontScale="92500" lnSpcReduction="10000"/>
          </a:bodyPr>
          <a:lstStyle/>
          <a:p>
            <a:pPr>
              <a:buFont typeface="+mj-lt"/>
              <a:buAutoNum type="arabicPeriod"/>
            </a:pPr>
            <a:r>
              <a:rPr lang="zh-TW" altLang="en-US" sz="3200" b="1" dirty="0" smtClean="0">
                <a:solidFill>
                  <a:schemeClr val="accent2">
                    <a:lumMod val="75000"/>
                  </a:schemeClr>
                </a:solidFill>
              </a:rPr>
              <a:t>点示图及比例符号图 </a:t>
            </a:r>
            <a:r>
              <a:rPr lang="en-US" altLang="zh-TW" sz="3200" dirty="0" smtClean="0"/>
              <a:t>(</a:t>
            </a:r>
            <a:r>
              <a:rPr lang="zh-TW" altLang="en-US" sz="3200" dirty="0" smtClean="0"/>
              <a:t>例如可用来展示香港各区</a:t>
            </a:r>
            <a:r>
              <a:rPr lang="zh-TW" altLang="en-US" sz="3200" dirty="0" smtClean="0">
                <a:solidFill>
                  <a:schemeClr val="tx1"/>
                </a:solidFill>
              </a:rPr>
              <a:t>位</a:t>
            </a:r>
            <a:r>
              <a:rPr lang="zh-TW" altLang="en-US" sz="3200" dirty="0" smtClean="0"/>
              <a:t>的感染确诊数字</a:t>
            </a:r>
            <a:r>
              <a:rPr lang="en-US" altLang="zh-TW" sz="3200" dirty="0" smtClean="0"/>
              <a:t>) [</a:t>
            </a:r>
            <a:r>
              <a:rPr lang="zh-TW" altLang="en-US" sz="3200" dirty="0" smtClean="0"/>
              <a:t>注：</a:t>
            </a:r>
            <a:r>
              <a:rPr lang="zh-TW" altLang="en-US" sz="3200" b="1" dirty="0" smtClean="0">
                <a:solidFill>
                  <a:schemeClr val="accent2">
                    <a:lumMod val="75000"/>
                  </a:schemeClr>
                </a:solidFill>
              </a:rPr>
              <a:t>本地层面</a:t>
            </a:r>
            <a:r>
              <a:rPr lang="en-US" altLang="zh-TW" sz="3200" dirty="0" smtClean="0"/>
              <a:t>]</a:t>
            </a:r>
            <a:endParaRPr lang="en-HK" altLang="zh-TW" sz="3200" dirty="0"/>
          </a:p>
          <a:p>
            <a:pPr>
              <a:buFont typeface="+mj-lt"/>
              <a:buAutoNum type="arabicPeriod"/>
            </a:pPr>
            <a:r>
              <a:rPr lang="zh-TW" altLang="en-US" sz="3200" b="1" dirty="0" smtClean="0">
                <a:solidFill>
                  <a:schemeClr val="accent2">
                    <a:lumMod val="75000"/>
                  </a:schemeClr>
                </a:solidFill>
              </a:rPr>
              <a:t>加插了棒形图的地图 </a:t>
            </a:r>
            <a:r>
              <a:rPr lang="en-US" altLang="zh-TW" sz="3200" dirty="0" smtClean="0"/>
              <a:t>(</a:t>
            </a:r>
            <a:r>
              <a:rPr lang="zh-TW" altLang="en-US" sz="3200" dirty="0" smtClean="0"/>
              <a:t>例如可用来展示中国各省的感染确诊数字及死亡数字</a:t>
            </a:r>
            <a:r>
              <a:rPr lang="en-US" altLang="zh-TW" sz="3200" dirty="0" smtClean="0"/>
              <a:t>(</a:t>
            </a:r>
            <a:r>
              <a:rPr lang="zh-TW" altLang="en-US" sz="3200" dirty="0" smtClean="0"/>
              <a:t>即两组数据</a:t>
            </a:r>
            <a:r>
              <a:rPr lang="en-US" altLang="zh-TW" sz="3200" dirty="0" smtClean="0"/>
              <a:t>))</a:t>
            </a:r>
            <a:r>
              <a:rPr lang="zh-TW" altLang="en-US" sz="3200" dirty="0" smtClean="0"/>
              <a:t> </a:t>
            </a:r>
            <a:r>
              <a:rPr lang="en-US" altLang="zh-TW" sz="3200" dirty="0" smtClean="0"/>
              <a:t>[</a:t>
            </a:r>
            <a:r>
              <a:rPr lang="zh-TW" altLang="en-US" sz="3200" dirty="0" smtClean="0"/>
              <a:t>注：</a:t>
            </a:r>
            <a:r>
              <a:rPr lang="zh-TW" altLang="en-US" sz="3200" b="1" dirty="0" smtClean="0">
                <a:solidFill>
                  <a:schemeClr val="accent2">
                    <a:lumMod val="75000"/>
                  </a:schemeClr>
                </a:solidFill>
              </a:rPr>
              <a:t>国家层面</a:t>
            </a:r>
            <a:r>
              <a:rPr lang="en-US" altLang="zh-TW" sz="3200" dirty="0" smtClean="0"/>
              <a:t>]</a:t>
            </a:r>
            <a:endParaRPr lang="en-HK" altLang="zh-TW" sz="3200" dirty="0"/>
          </a:p>
          <a:p>
            <a:pPr>
              <a:buFont typeface="+mj-lt"/>
              <a:buAutoNum type="arabicPeriod"/>
            </a:pPr>
            <a:r>
              <a:rPr lang="zh-TW" altLang="en-US" sz="3200" b="1" dirty="0" smtClean="0">
                <a:solidFill>
                  <a:schemeClr val="accent2">
                    <a:lumMod val="75000"/>
                  </a:schemeClr>
                </a:solidFill>
              </a:rPr>
              <a:t>等值区</a:t>
            </a:r>
            <a:r>
              <a:rPr lang="zh-TW" altLang="en-US" sz="3200" b="1" dirty="0">
                <a:solidFill>
                  <a:schemeClr val="accent2">
                    <a:lumMod val="75000"/>
                  </a:schemeClr>
                </a:solidFill>
              </a:rPr>
              <a:t>域</a:t>
            </a:r>
            <a:r>
              <a:rPr lang="zh-TW" altLang="en-US" sz="3200" b="1" dirty="0" smtClean="0">
                <a:solidFill>
                  <a:schemeClr val="accent2">
                    <a:lumMod val="75000"/>
                  </a:schemeClr>
                </a:solidFill>
              </a:rPr>
              <a:t>图 </a:t>
            </a:r>
            <a:r>
              <a:rPr lang="en-US" altLang="zh-TW" sz="3200" dirty="0" smtClean="0"/>
              <a:t>(</a:t>
            </a:r>
            <a:r>
              <a:rPr lang="zh-TW" altLang="en-US" sz="3200" dirty="0" smtClean="0"/>
              <a:t>例如可用来展示全球各国的感染确诊数字</a:t>
            </a:r>
            <a:r>
              <a:rPr lang="en-US" altLang="zh-TW" sz="3200" dirty="0" smtClean="0"/>
              <a:t>) [</a:t>
            </a:r>
            <a:r>
              <a:rPr lang="zh-TW" altLang="en-US" sz="3200" dirty="0" smtClean="0"/>
              <a:t>注：</a:t>
            </a:r>
            <a:r>
              <a:rPr lang="zh-TW" altLang="en-US" sz="3200" b="1" dirty="0" smtClean="0">
                <a:solidFill>
                  <a:schemeClr val="accent2">
                    <a:lumMod val="75000"/>
                  </a:schemeClr>
                </a:solidFill>
              </a:rPr>
              <a:t>全球层面</a:t>
            </a:r>
            <a:r>
              <a:rPr lang="en-US" altLang="zh-TW" sz="3200" dirty="0" smtClean="0"/>
              <a:t>]</a:t>
            </a:r>
            <a:endParaRPr lang="en-US" altLang="zh-TW" sz="3200" dirty="0"/>
          </a:p>
          <a:p>
            <a:pPr marL="0" indent="0">
              <a:buNone/>
            </a:pPr>
            <a:r>
              <a:rPr lang="zh-TW" altLang="en-US" sz="3200" dirty="0" smtClean="0"/>
              <a:t>*教师应按其学生的能力、兴趣及需要，而决定其学生需要绘画以上何种图表 </a:t>
            </a:r>
            <a:r>
              <a:rPr lang="en-US" altLang="zh-TW" sz="3200" dirty="0" smtClean="0">
                <a:solidFill>
                  <a:schemeClr val="tx1"/>
                </a:solidFill>
              </a:rPr>
              <a:t>/ </a:t>
            </a:r>
            <a:r>
              <a:rPr lang="zh-TW" altLang="en-US" sz="3200" dirty="0" smtClean="0">
                <a:solidFill>
                  <a:schemeClr val="tx1"/>
                </a:solidFill>
              </a:rPr>
              <a:t>完成学生工作纸中哪些部分</a:t>
            </a:r>
            <a:endParaRPr lang="en-HK" altLang="zh-TW" sz="3200" dirty="0">
              <a:solidFill>
                <a:schemeClr val="tx1"/>
              </a:solidFill>
            </a:endParaRPr>
          </a:p>
          <a:p>
            <a:pPr marL="0" indent="0">
              <a:buNone/>
            </a:pPr>
            <a:r>
              <a:rPr lang="zh-TW" altLang="en-US" sz="3200" dirty="0" smtClean="0"/>
              <a:t>**借着以上三种图表的绘制，教师可同时带出地理科中</a:t>
            </a:r>
            <a:r>
              <a:rPr lang="en-US" altLang="zh-TW" sz="3200" b="1" dirty="0" smtClean="0">
                <a:solidFill>
                  <a:schemeClr val="accent2">
                    <a:lumMod val="75000"/>
                  </a:schemeClr>
                </a:solidFill>
              </a:rPr>
              <a:t>(</a:t>
            </a:r>
            <a:r>
              <a:rPr lang="en-US" altLang="zh-TW" sz="3200" b="1" dirty="0">
                <a:solidFill>
                  <a:schemeClr val="accent2">
                    <a:lumMod val="75000"/>
                  </a:schemeClr>
                </a:solidFill>
              </a:rPr>
              <a:t>1) </a:t>
            </a:r>
            <a:r>
              <a:rPr lang="zh-TW" altLang="en-US" sz="3200" b="1" dirty="0" smtClean="0">
                <a:solidFill>
                  <a:schemeClr val="accent2">
                    <a:lumMod val="75000"/>
                  </a:schemeClr>
                </a:solidFill>
              </a:rPr>
              <a:t>本地层面、</a:t>
            </a:r>
            <a:r>
              <a:rPr lang="en-US" altLang="zh-TW" sz="3200" b="1" dirty="0" smtClean="0">
                <a:solidFill>
                  <a:schemeClr val="accent2">
                    <a:lumMod val="75000"/>
                  </a:schemeClr>
                </a:solidFill>
              </a:rPr>
              <a:t>(</a:t>
            </a:r>
            <a:r>
              <a:rPr lang="en-US" altLang="zh-TW" sz="3200" b="1" dirty="0">
                <a:solidFill>
                  <a:schemeClr val="accent2">
                    <a:lumMod val="75000"/>
                  </a:schemeClr>
                </a:solidFill>
              </a:rPr>
              <a:t>2) </a:t>
            </a:r>
            <a:r>
              <a:rPr lang="zh-TW" altLang="en-US" sz="3200" b="1" dirty="0" smtClean="0">
                <a:solidFill>
                  <a:schemeClr val="accent2">
                    <a:lumMod val="75000"/>
                  </a:schemeClr>
                </a:solidFill>
              </a:rPr>
              <a:t>国家层面 及 </a:t>
            </a:r>
            <a:r>
              <a:rPr lang="en-US" altLang="zh-TW" sz="3200" b="1" dirty="0" smtClean="0">
                <a:solidFill>
                  <a:schemeClr val="accent2">
                    <a:lumMod val="75000"/>
                  </a:schemeClr>
                </a:solidFill>
              </a:rPr>
              <a:t>(</a:t>
            </a:r>
            <a:r>
              <a:rPr lang="en-US" altLang="zh-TW" sz="3200" b="1" dirty="0">
                <a:solidFill>
                  <a:schemeClr val="accent2">
                    <a:lumMod val="75000"/>
                  </a:schemeClr>
                </a:solidFill>
              </a:rPr>
              <a:t>3) </a:t>
            </a:r>
            <a:r>
              <a:rPr lang="zh-TW" altLang="en-US" sz="3200" b="1" dirty="0" smtClean="0">
                <a:solidFill>
                  <a:schemeClr val="accent2">
                    <a:lumMod val="75000"/>
                  </a:schemeClr>
                </a:solidFill>
              </a:rPr>
              <a:t>全球层面</a:t>
            </a:r>
            <a:r>
              <a:rPr lang="zh-TW" altLang="en-US" sz="3200" dirty="0" smtClean="0"/>
              <a:t> 的学习架构及分析概念</a:t>
            </a:r>
            <a:r>
              <a:rPr lang="zh-TW" altLang="en-US" sz="3200" dirty="0" smtClean="0">
                <a:solidFill>
                  <a:schemeClr val="tx1"/>
                </a:solidFill>
              </a:rPr>
              <a:t>，以及不同地区的互动关系</a:t>
            </a:r>
            <a:endParaRPr lang="en-US" altLang="zh-TW" sz="3200" dirty="0">
              <a:solidFill>
                <a:schemeClr val="tx1"/>
              </a:solidFill>
            </a:endParaRPr>
          </a:p>
          <a:p>
            <a:pPr marL="0" indent="0">
              <a:buNone/>
            </a:pPr>
            <a:endParaRPr lang="en-US" altLang="zh-TW" sz="2400" dirty="0"/>
          </a:p>
          <a:p>
            <a:pPr marL="0" indent="0">
              <a:buNone/>
            </a:pPr>
            <a:endParaRPr lang="en-US" altLang="zh-TW" sz="2400" dirty="0"/>
          </a:p>
          <a:p>
            <a:pPr>
              <a:buFont typeface="+mj-lt"/>
              <a:buAutoNum type="arabicPeriod"/>
            </a:pPr>
            <a:endParaRPr lang="en-US" altLang="zh-TW" sz="2400" dirty="0"/>
          </a:p>
          <a:p>
            <a:pPr>
              <a:buFont typeface="+mj-lt"/>
              <a:buAutoNum type="arabicPeriod"/>
            </a:pPr>
            <a:endParaRPr lang="en-HK" sz="2400" dirty="0"/>
          </a:p>
        </p:txBody>
      </p:sp>
    </p:spTree>
    <p:extLst>
      <p:ext uri="{BB962C8B-B14F-4D97-AF65-F5344CB8AC3E}">
        <p14:creationId xmlns:p14="http://schemas.microsoft.com/office/powerpoint/2010/main" val="145132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518168" y="424371"/>
            <a:ext cx="6447501" cy="531159"/>
          </a:xfrm>
        </p:spPr>
        <p:txBody>
          <a:bodyPr>
            <a:normAutofit fontScale="90000"/>
          </a:bodyPr>
          <a:lstStyle/>
          <a:p>
            <a:r>
              <a:rPr lang="en-US" altLang="zh-TW" b="1" dirty="0"/>
              <a:t>(1)</a:t>
            </a:r>
            <a:r>
              <a:rPr lang="zh-TW" altLang="en-US" b="1" dirty="0"/>
              <a:t> </a:t>
            </a:r>
            <a:r>
              <a:rPr lang="zh-TW" altLang="en-US" b="1" dirty="0" smtClean="0"/>
              <a:t>点示图及比例符号图简介：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38318" y="1403522"/>
            <a:ext cx="4233682" cy="5030107"/>
          </a:xfrm>
        </p:spPr>
        <p:txBody>
          <a:bodyPr>
            <a:normAutofit/>
          </a:bodyPr>
          <a:lstStyle/>
          <a:p>
            <a:r>
              <a:rPr lang="zh-TW" altLang="en-US" sz="3200" dirty="0" smtClean="0"/>
              <a:t>点示图可显示某些事物或现象</a:t>
            </a:r>
            <a:r>
              <a:rPr lang="en-US" altLang="zh-TW" sz="3200" dirty="0" smtClean="0"/>
              <a:t>(</a:t>
            </a:r>
            <a:r>
              <a:rPr lang="zh-TW" altLang="en-US" sz="3200" dirty="0" smtClean="0"/>
              <a:t>例如商店和银行）的空间分布。我们可以使用相同大小的圆点或符号，如图 </a:t>
            </a:r>
            <a:r>
              <a:rPr lang="en-US" altLang="zh-TW" sz="3200" dirty="0" smtClean="0"/>
              <a:t>3</a:t>
            </a:r>
            <a:r>
              <a:rPr lang="zh-TW" altLang="en-US" sz="3200" dirty="0" smtClean="0"/>
              <a:t>；也可以使用按比例大小不同的符号以显示不同的数值（图 </a:t>
            </a:r>
            <a:r>
              <a:rPr lang="en-US" altLang="zh-TW" sz="3200" dirty="0" smtClean="0"/>
              <a:t>4</a:t>
            </a:r>
            <a:r>
              <a:rPr lang="zh-TW" altLang="en-US" sz="3200" dirty="0"/>
              <a:t>）</a:t>
            </a:r>
            <a:endParaRPr lang="en-HK" sz="3200" dirty="0"/>
          </a:p>
        </p:txBody>
      </p:sp>
      <p:pic>
        <p:nvPicPr>
          <p:cNvPr id="5" name="Picture 4">
            <a:extLst>
              <a:ext uri="{FF2B5EF4-FFF2-40B4-BE49-F238E27FC236}">
                <a16:creationId xmlns:a16="http://schemas.microsoft.com/office/drawing/2014/main" id="{958C3A24-B61B-4145-8C80-E41710456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142" y="2012632"/>
            <a:ext cx="2794167" cy="2832736"/>
          </a:xfrm>
          <a:prstGeom prst="rect">
            <a:avLst/>
          </a:prstGeom>
        </p:spPr>
      </p:pic>
    </p:spTree>
    <p:extLst>
      <p:ext uri="{BB962C8B-B14F-4D97-AF65-F5344CB8AC3E}">
        <p14:creationId xmlns:p14="http://schemas.microsoft.com/office/powerpoint/2010/main" val="1105797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407194" y="150107"/>
            <a:ext cx="6144435" cy="6604467"/>
            <a:chOff x="407194" y="150107"/>
            <a:chExt cx="6144435" cy="6604467"/>
          </a:xfrm>
        </p:grpSpPr>
        <p:pic>
          <p:nvPicPr>
            <p:cNvPr id="5" name="Picture 1">
              <a:extLst>
                <a:ext uri="{FF2B5EF4-FFF2-40B4-BE49-F238E27FC236}">
                  <a16:creationId xmlns:a16="http://schemas.microsoft.com/office/drawing/2014/main" id="{858E017F-5C4A-4CFA-9671-89786F78D7AE}"/>
                </a:ext>
              </a:extLst>
            </p:cNvPr>
            <p:cNvPicPr>
              <a:picLocks noChangeAspect="1"/>
            </p:cNvPicPr>
            <p:nvPr/>
          </p:nvPicPr>
          <p:blipFill rotWithShape="1">
            <a:blip r:embed="rId2"/>
            <a:srcRect l="30234" t="15556" r="30391" b="6944"/>
            <a:stretch/>
          </p:blipFill>
          <p:spPr>
            <a:xfrm>
              <a:off x="407194" y="150107"/>
              <a:ext cx="5965326" cy="6604467"/>
            </a:xfrm>
            <a:prstGeom prst="rect">
              <a:avLst/>
            </a:prstGeom>
          </p:spPr>
        </p:pic>
        <p:sp>
          <p:nvSpPr>
            <p:cNvPr id="6" name="TextBox 2">
              <a:extLst>
                <a:ext uri="{FF2B5EF4-FFF2-40B4-BE49-F238E27FC236}">
                  <a16:creationId xmlns:a16="http://schemas.microsoft.com/office/drawing/2014/main" id="{A14BC559-0678-49EE-B9BA-0193E4083A8A}"/>
                </a:ext>
              </a:extLst>
            </p:cNvPr>
            <p:cNvSpPr txBox="1"/>
            <p:nvPr/>
          </p:nvSpPr>
          <p:spPr>
            <a:xfrm>
              <a:off x="3389857" y="5728735"/>
              <a:ext cx="3161772" cy="523220"/>
            </a:xfrm>
            <a:prstGeom prst="rect">
              <a:avLst/>
            </a:prstGeom>
            <a:noFill/>
          </p:spPr>
          <p:txBody>
            <a:bodyPr wrap="square" rtlCol="0">
              <a:spAutoFit/>
            </a:bodyPr>
            <a:lstStyle/>
            <a:p>
              <a:r>
                <a:rPr lang="zh-TW" altLang="en-US" sz="2800" dirty="0" smtClean="0"/>
                <a:t>图</a:t>
              </a:r>
              <a:r>
                <a:rPr lang="en-US" altLang="zh-TW" sz="2800" dirty="0" smtClean="0"/>
                <a:t>3  </a:t>
              </a:r>
              <a:r>
                <a:rPr lang="zh-TW" altLang="en-US" sz="2800" dirty="0" smtClean="0"/>
                <a:t>点示图的例子</a:t>
              </a:r>
              <a:endParaRPr lang="en-HK" sz="2800" dirty="0"/>
            </a:p>
          </p:txBody>
        </p:sp>
        <p:sp>
          <p:nvSpPr>
            <p:cNvPr id="7" name="文字方塊 6"/>
            <p:cNvSpPr txBox="1"/>
            <p:nvPr/>
          </p:nvSpPr>
          <p:spPr>
            <a:xfrm>
              <a:off x="615461" y="580293"/>
              <a:ext cx="1969477" cy="646331"/>
            </a:xfrm>
            <a:prstGeom prst="rect">
              <a:avLst/>
            </a:prstGeom>
            <a:solidFill>
              <a:schemeClr val="bg1"/>
            </a:solidFill>
            <a:ln>
              <a:solidFill>
                <a:schemeClr val="bg1"/>
              </a:solidFill>
            </a:ln>
          </p:spPr>
          <p:txBody>
            <a:bodyPr wrap="square" rtlCol="0">
              <a:spAutoFit/>
            </a:bodyPr>
            <a:lstStyle/>
            <a:p>
              <a:r>
                <a:rPr lang="zh-TW" altLang="en-US" dirty="0" smtClean="0"/>
                <a:t>日本主要活火山</a:t>
              </a:r>
              <a:endParaRPr lang="en-US" altLang="zh-TW" dirty="0" smtClean="0"/>
            </a:p>
            <a:p>
              <a:r>
                <a:rPr lang="zh-TW" altLang="en-US" dirty="0" smtClean="0"/>
                <a:t>及地震分布图</a:t>
              </a:r>
              <a:endParaRPr lang="en-US" dirty="0"/>
            </a:p>
          </p:txBody>
        </p:sp>
        <p:sp>
          <p:nvSpPr>
            <p:cNvPr id="8" name="文字方塊 7"/>
            <p:cNvSpPr txBox="1"/>
            <p:nvPr/>
          </p:nvSpPr>
          <p:spPr>
            <a:xfrm>
              <a:off x="1679331" y="5583046"/>
              <a:ext cx="1371600" cy="923330"/>
            </a:xfrm>
            <a:prstGeom prst="rect">
              <a:avLst/>
            </a:prstGeom>
            <a:solidFill>
              <a:schemeClr val="bg1"/>
            </a:solidFill>
            <a:ln>
              <a:solidFill>
                <a:schemeClr val="bg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图例</a:t>
              </a:r>
              <a:endParaRPr lang="en-US" altLang="zh-TW" dirty="0" smtClean="0">
                <a:latin typeface="標楷體" panose="03000509000000000000" pitchFamily="65" charset="-120"/>
                <a:ea typeface="標楷體" panose="03000509000000000000" pitchFamily="65" charset="-120"/>
              </a:endParaRPr>
            </a:p>
            <a:p>
              <a:r>
                <a:rPr lang="en-US" dirty="0">
                  <a:latin typeface="標楷體" panose="03000509000000000000" pitchFamily="65" charset="-120"/>
                  <a:ea typeface="標楷體" panose="03000509000000000000" pitchFamily="65" charset="-120"/>
                </a:rPr>
                <a:t> </a:t>
              </a:r>
              <a:r>
                <a:rPr lang="en-US"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地震</a:t>
              </a:r>
              <a:endParaRPr lang="en-US" altLang="zh-TW" dirty="0" smtClean="0">
                <a:latin typeface="標楷體" panose="03000509000000000000" pitchFamily="65" charset="-120"/>
                <a:ea typeface="標楷體" panose="03000509000000000000" pitchFamily="65" charset="-120"/>
              </a:endParaRPr>
            </a:p>
            <a:p>
              <a:r>
                <a:rPr lang="en-US" dirty="0">
                  <a:latin typeface="標楷體" panose="03000509000000000000" pitchFamily="65" charset="-120"/>
                  <a:ea typeface="標楷體" panose="03000509000000000000" pitchFamily="65" charset="-120"/>
                </a:rPr>
                <a:t> </a:t>
              </a:r>
              <a:r>
                <a:rPr lang="en-US"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活火山</a:t>
              </a:r>
              <a:endParaRPr lang="en-US" dirty="0">
                <a:latin typeface="標楷體" panose="03000509000000000000" pitchFamily="65" charset="-120"/>
                <a:ea typeface="標楷體" panose="03000509000000000000" pitchFamily="65" charset="-120"/>
              </a:endParaRPr>
            </a:p>
          </p:txBody>
        </p:sp>
        <p:sp>
          <p:nvSpPr>
            <p:cNvPr id="9" name="橢圓 8"/>
            <p:cNvSpPr/>
            <p:nvPr/>
          </p:nvSpPr>
          <p:spPr>
            <a:xfrm>
              <a:off x="1951892" y="6005146"/>
              <a:ext cx="87923" cy="791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等腰三角形 9"/>
            <p:cNvSpPr/>
            <p:nvPr/>
          </p:nvSpPr>
          <p:spPr>
            <a:xfrm>
              <a:off x="1916723" y="6251955"/>
              <a:ext cx="123092" cy="10488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4662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E80317-9FFC-45F2-B5D5-168AC066C06E}"/>
              </a:ext>
            </a:extLst>
          </p:cNvPr>
          <p:cNvSpPr txBox="1"/>
          <p:nvPr/>
        </p:nvSpPr>
        <p:spPr>
          <a:xfrm>
            <a:off x="512249" y="4526649"/>
            <a:ext cx="7406266" cy="523220"/>
          </a:xfrm>
          <a:prstGeom prst="rect">
            <a:avLst/>
          </a:prstGeom>
          <a:noFill/>
        </p:spPr>
        <p:txBody>
          <a:bodyPr wrap="square" rtlCol="0">
            <a:spAutoFit/>
          </a:bodyPr>
          <a:lstStyle/>
          <a:p>
            <a:r>
              <a:rPr lang="zh-TW" altLang="en-US" sz="2800" dirty="0" smtClean="0"/>
              <a:t>图</a:t>
            </a:r>
            <a:r>
              <a:rPr lang="en-US" altLang="zh-TW" sz="2800" dirty="0" smtClean="0"/>
              <a:t>4  </a:t>
            </a:r>
            <a:r>
              <a:rPr lang="zh-TW" altLang="en-US" sz="2800" dirty="0" smtClean="0"/>
              <a:t>点示图、比例符号图与等值区</a:t>
            </a:r>
            <a:r>
              <a:rPr lang="zh-TW" altLang="en-US" sz="2800" dirty="0"/>
              <a:t>域</a:t>
            </a:r>
            <a:r>
              <a:rPr lang="zh-TW" altLang="en-US" sz="2800" dirty="0" smtClean="0"/>
              <a:t>图的分别 </a:t>
            </a:r>
            <a:endParaRPr lang="en-HK" sz="2800" dirty="0"/>
          </a:p>
        </p:txBody>
      </p:sp>
      <p:grpSp>
        <p:nvGrpSpPr>
          <p:cNvPr id="5" name="群組 4"/>
          <p:cNvGrpSpPr/>
          <p:nvPr/>
        </p:nvGrpSpPr>
        <p:grpSpPr>
          <a:xfrm>
            <a:off x="79130" y="1552391"/>
            <a:ext cx="8974481" cy="2721770"/>
            <a:chOff x="0" y="1482053"/>
            <a:chExt cx="8974481" cy="2721770"/>
          </a:xfrm>
        </p:grpSpPr>
        <p:pic>
          <p:nvPicPr>
            <p:cNvPr id="6" name="Picture 2">
              <a:extLst>
                <a:ext uri="{FF2B5EF4-FFF2-40B4-BE49-F238E27FC236}">
                  <a16:creationId xmlns:a16="http://schemas.microsoft.com/office/drawing/2014/main" id="{E941A72E-37D5-4E74-9609-2DEAEDE86AB8}"/>
                </a:ext>
              </a:extLst>
            </p:cNvPr>
            <p:cNvPicPr>
              <a:picLocks noChangeAspect="1"/>
            </p:cNvPicPr>
            <p:nvPr/>
          </p:nvPicPr>
          <p:blipFill rotWithShape="1">
            <a:blip r:embed="rId2"/>
            <a:srcRect l="21641" t="37917" r="21172" b="31250"/>
            <a:stretch/>
          </p:blipFill>
          <p:spPr>
            <a:xfrm>
              <a:off x="0" y="1482053"/>
              <a:ext cx="8974481" cy="2721770"/>
            </a:xfrm>
            <a:prstGeom prst="rect">
              <a:avLst/>
            </a:prstGeom>
          </p:spPr>
        </p:pic>
        <p:sp>
          <p:nvSpPr>
            <p:cNvPr id="7" name="文字方塊 6"/>
            <p:cNvSpPr txBox="1"/>
            <p:nvPr/>
          </p:nvSpPr>
          <p:spPr>
            <a:xfrm>
              <a:off x="597877" y="3455377"/>
              <a:ext cx="1081454" cy="400110"/>
            </a:xfrm>
            <a:prstGeom prst="rect">
              <a:avLst/>
            </a:prstGeom>
            <a:solidFill>
              <a:srgbClr val="FDF5F1"/>
            </a:solidFill>
            <a:ln>
              <a:solidFill>
                <a:srgbClr val="FDF5F1"/>
              </a:solidFill>
            </a:ln>
          </p:spPr>
          <p:txBody>
            <a:bodyPr wrap="square" rtlCol="0">
              <a:spAutoFit/>
            </a:bodyPr>
            <a:lstStyle/>
            <a:p>
              <a:r>
                <a:rPr lang="zh-TW" altLang="en-US" sz="2000" dirty="0" smtClean="0"/>
                <a:t>点示图</a:t>
              </a:r>
              <a:endParaRPr lang="en-US" sz="2000" dirty="0"/>
            </a:p>
          </p:txBody>
        </p:sp>
        <p:sp>
          <p:nvSpPr>
            <p:cNvPr id="8" name="文字方塊 7"/>
            <p:cNvSpPr txBox="1"/>
            <p:nvPr/>
          </p:nvSpPr>
          <p:spPr>
            <a:xfrm>
              <a:off x="2593731" y="3455377"/>
              <a:ext cx="1621651" cy="400110"/>
            </a:xfrm>
            <a:prstGeom prst="rect">
              <a:avLst/>
            </a:prstGeom>
            <a:solidFill>
              <a:srgbClr val="FDF5F1"/>
            </a:solidFill>
            <a:ln>
              <a:solidFill>
                <a:srgbClr val="FDF5F1"/>
              </a:solidFill>
            </a:ln>
          </p:spPr>
          <p:txBody>
            <a:bodyPr wrap="square" rtlCol="0">
              <a:spAutoFit/>
            </a:bodyPr>
            <a:lstStyle/>
            <a:p>
              <a:r>
                <a:rPr lang="zh-TW" altLang="en-US" sz="2000" dirty="0" smtClean="0"/>
                <a:t>比例符号图</a:t>
              </a:r>
              <a:endParaRPr lang="en-US" sz="2000" dirty="0"/>
            </a:p>
          </p:txBody>
        </p:sp>
        <p:sp>
          <p:nvSpPr>
            <p:cNvPr id="9" name="文字方塊 8"/>
            <p:cNvSpPr txBox="1"/>
            <p:nvPr/>
          </p:nvSpPr>
          <p:spPr>
            <a:xfrm>
              <a:off x="4853354" y="3455377"/>
              <a:ext cx="1573823" cy="400110"/>
            </a:xfrm>
            <a:prstGeom prst="rect">
              <a:avLst/>
            </a:prstGeom>
            <a:solidFill>
              <a:srgbClr val="FDF5F1"/>
            </a:solidFill>
            <a:ln>
              <a:solidFill>
                <a:srgbClr val="FDF5F1"/>
              </a:solidFill>
            </a:ln>
          </p:spPr>
          <p:txBody>
            <a:bodyPr wrap="square" rtlCol="0">
              <a:spAutoFit/>
            </a:bodyPr>
            <a:lstStyle/>
            <a:p>
              <a:r>
                <a:rPr lang="zh-TW" altLang="en-US" sz="2000" dirty="0" smtClean="0"/>
                <a:t>等值区域图</a:t>
              </a:r>
              <a:endParaRPr lang="en-US" sz="2000" dirty="0"/>
            </a:p>
          </p:txBody>
        </p:sp>
        <p:sp>
          <p:nvSpPr>
            <p:cNvPr id="10" name="文字方塊 9"/>
            <p:cNvSpPr txBox="1"/>
            <p:nvPr/>
          </p:nvSpPr>
          <p:spPr>
            <a:xfrm>
              <a:off x="6919546" y="3455377"/>
              <a:ext cx="1793631" cy="707886"/>
            </a:xfrm>
            <a:prstGeom prst="rect">
              <a:avLst/>
            </a:prstGeom>
            <a:solidFill>
              <a:srgbClr val="FDF5F1"/>
            </a:solidFill>
            <a:ln>
              <a:solidFill>
                <a:srgbClr val="FDF5F1"/>
              </a:solidFill>
            </a:ln>
          </p:spPr>
          <p:txBody>
            <a:bodyPr wrap="square" rtlCol="0">
              <a:spAutoFit/>
            </a:bodyPr>
            <a:lstStyle/>
            <a:p>
              <a:pPr algn="ctr"/>
              <a:r>
                <a:rPr lang="zh-TW" altLang="en-US" sz="2000" dirty="0" smtClean="0"/>
                <a:t>含</a:t>
              </a:r>
              <a:r>
                <a:rPr lang="zh-TW" altLang="en-US" sz="2000" dirty="0"/>
                <a:t>比例符</a:t>
              </a:r>
              <a:r>
                <a:rPr lang="zh-TW" altLang="en-US" sz="2000" dirty="0" smtClean="0"/>
                <a:t>号的</a:t>
              </a:r>
              <a:endParaRPr lang="en-US" altLang="zh-TW" sz="2000" dirty="0" smtClean="0"/>
            </a:p>
            <a:p>
              <a:pPr algn="ctr"/>
              <a:r>
                <a:rPr lang="zh-TW" altLang="en-US" sz="2000" dirty="0" smtClean="0"/>
                <a:t>等值区</a:t>
              </a:r>
              <a:r>
                <a:rPr lang="zh-TW" altLang="en-US" sz="2000" dirty="0"/>
                <a:t>域</a:t>
              </a:r>
              <a:r>
                <a:rPr lang="zh-TW" altLang="en-US" sz="2000" dirty="0" smtClean="0"/>
                <a:t>图</a:t>
              </a:r>
              <a:endParaRPr lang="en-US" sz="2000" dirty="0"/>
            </a:p>
          </p:txBody>
        </p:sp>
      </p:grpSp>
    </p:spTree>
    <p:extLst>
      <p:ext uri="{BB962C8B-B14F-4D97-AF65-F5344CB8AC3E}">
        <p14:creationId xmlns:p14="http://schemas.microsoft.com/office/powerpoint/2010/main" val="1889432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404306" y="720562"/>
            <a:ext cx="6447501" cy="531159"/>
          </a:xfrm>
        </p:spPr>
        <p:txBody>
          <a:bodyPr>
            <a:normAutofit fontScale="90000"/>
          </a:bodyPr>
          <a:lstStyle/>
          <a:p>
            <a:r>
              <a:rPr lang="en-US" altLang="zh-TW" b="1" dirty="0"/>
              <a:t>(2)</a:t>
            </a:r>
            <a:r>
              <a:rPr lang="zh-TW" altLang="en-US" b="1" dirty="0"/>
              <a:t> </a:t>
            </a:r>
            <a:r>
              <a:rPr lang="zh-TW" altLang="en-US" b="1" dirty="0" smtClean="0"/>
              <a:t>等值区域图简介：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508001" y="1470581"/>
            <a:ext cx="6447501" cy="4247780"/>
          </a:xfrm>
        </p:spPr>
        <p:txBody>
          <a:bodyPr>
            <a:normAutofit/>
          </a:bodyPr>
          <a:lstStyle/>
          <a:p>
            <a:r>
              <a:rPr lang="zh-TW" altLang="en-US" sz="3200" dirty="0" smtClean="0"/>
              <a:t>等值区域图是主题地图的一种，它利用图例所示的数值绘制阴影</a:t>
            </a:r>
            <a:r>
              <a:rPr lang="en-US" altLang="zh-TW" sz="3200" dirty="0" smtClean="0"/>
              <a:t>(</a:t>
            </a:r>
            <a:r>
              <a:rPr lang="zh-TW" altLang="en-US" sz="3200" dirty="0" smtClean="0"/>
              <a:t>或深浅颜色</a:t>
            </a:r>
            <a:r>
              <a:rPr lang="en-US" altLang="zh-TW" sz="3200" dirty="0" smtClean="0"/>
              <a:t>)</a:t>
            </a:r>
            <a:r>
              <a:rPr lang="zh-TW" altLang="en-US" sz="3200" dirty="0" smtClean="0"/>
              <a:t>区以配合主题。此类地图适合显示如土地利用和人口上的数据差异 （图 </a:t>
            </a:r>
            <a:r>
              <a:rPr lang="en-US" altLang="zh-TW" sz="3200" dirty="0" smtClean="0"/>
              <a:t>5</a:t>
            </a:r>
            <a:r>
              <a:rPr lang="zh-TW" altLang="en-US" sz="3200" dirty="0" smtClean="0"/>
              <a:t>），它能更好地展现出一个随空间变化的视觉效果。 </a:t>
            </a:r>
            <a:endParaRPr lang="en-HK" sz="3200" dirty="0"/>
          </a:p>
        </p:txBody>
      </p:sp>
    </p:spTree>
    <p:extLst>
      <p:ext uri="{BB962C8B-B14F-4D97-AF65-F5344CB8AC3E}">
        <p14:creationId xmlns:p14="http://schemas.microsoft.com/office/powerpoint/2010/main" val="233097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441F4D-FFA5-45F3-9B52-3DD50E8E40BD}"/>
              </a:ext>
            </a:extLst>
          </p:cNvPr>
          <p:cNvSpPr txBox="1"/>
          <p:nvPr/>
        </p:nvSpPr>
        <p:spPr>
          <a:xfrm>
            <a:off x="1483028" y="5795760"/>
            <a:ext cx="4405941" cy="584775"/>
          </a:xfrm>
          <a:prstGeom prst="rect">
            <a:avLst/>
          </a:prstGeom>
          <a:noFill/>
        </p:spPr>
        <p:txBody>
          <a:bodyPr wrap="square" rtlCol="0">
            <a:spAutoFit/>
          </a:bodyPr>
          <a:lstStyle/>
          <a:p>
            <a:r>
              <a:rPr lang="zh-TW" altLang="en-US" sz="2800" dirty="0" smtClean="0"/>
              <a:t>图</a:t>
            </a:r>
            <a:r>
              <a:rPr lang="en-US" altLang="zh-TW" sz="2800" dirty="0" smtClean="0"/>
              <a:t>5  </a:t>
            </a:r>
            <a:r>
              <a:rPr lang="zh-TW" altLang="en-US" sz="3200" dirty="0" smtClean="0">
                <a:solidFill>
                  <a:prstClr val="black">
                    <a:lumMod val="75000"/>
                    <a:lumOff val="25000"/>
                  </a:prstClr>
                </a:solidFill>
              </a:rPr>
              <a:t>等值区域图的例子</a:t>
            </a:r>
            <a:endParaRPr lang="en-HK" sz="2800" dirty="0"/>
          </a:p>
        </p:txBody>
      </p:sp>
      <p:pic>
        <p:nvPicPr>
          <p:cNvPr id="4" name="Picture 1">
            <a:extLst>
              <a:ext uri="{FF2B5EF4-FFF2-40B4-BE49-F238E27FC236}">
                <a16:creationId xmlns:a16="http://schemas.microsoft.com/office/drawing/2014/main" id="{734DAD33-CF7B-4489-B849-75FBD630E4A0}"/>
              </a:ext>
            </a:extLst>
          </p:cNvPr>
          <p:cNvPicPr>
            <a:picLocks noChangeAspect="1"/>
          </p:cNvPicPr>
          <p:nvPr/>
        </p:nvPicPr>
        <p:blipFill rotWithShape="1">
          <a:blip r:embed="rId2"/>
          <a:srcRect l="21485" t="13749" r="21406" b="8473"/>
          <a:stretch/>
        </p:blipFill>
        <p:spPr>
          <a:xfrm>
            <a:off x="197447" y="197962"/>
            <a:ext cx="7124397" cy="5457815"/>
          </a:xfrm>
          <a:prstGeom prst="rect">
            <a:avLst/>
          </a:prstGeom>
        </p:spPr>
      </p:pic>
    </p:spTree>
    <p:extLst>
      <p:ext uri="{BB962C8B-B14F-4D97-AF65-F5344CB8AC3E}">
        <p14:creationId xmlns:p14="http://schemas.microsoft.com/office/powerpoint/2010/main" val="975369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188889" y="257595"/>
            <a:ext cx="6447501" cy="531159"/>
          </a:xfrm>
        </p:spPr>
        <p:txBody>
          <a:bodyPr>
            <a:normAutofit fontScale="90000"/>
          </a:bodyPr>
          <a:lstStyle/>
          <a:p>
            <a:r>
              <a:rPr lang="en-US" altLang="zh-TW" b="1" dirty="0"/>
              <a:t>(3</a:t>
            </a:r>
            <a:r>
              <a:rPr lang="en-US" altLang="zh-TW" b="1" dirty="0" smtClean="0"/>
              <a:t>)</a:t>
            </a:r>
            <a:r>
              <a:rPr lang="zh-TW" altLang="en-US" b="1" dirty="0" smtClean="0"/>
              <a:t> 加插了棒形图的地图简介：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07182" y="933254"/>
            <a:ext cx="6648320" cy="4785107"/>
          </a:xfrm>
        </p:spPr>
        <p:txBody>
          <a:bodyPr>
            <a:normAutofit/>
          </a:bodyPr>
          <a:lstStyle/>
          <a:p>
            <a:r>
              <a:rPr lang="zh-TW" altLang="en-US" sz="3200" b="1" dirty="0" smtClean="0">
                <a:solidFill>
                  <a:schemeClr val="accent2">
                    <a:lumMod val="75000"/>
                  </a:schemeClr>
                </a:solidFill>
              </a:rPr>
              <a:t>棒形图</a:t>
            </a:r>
            <a:r>
              <a:rPr lang="zh-TW" altLang="en-US" sz="3200" dirty="0" smtClean="0"/>
              <a:t>适用于显示不同类别的数值，它有助比较不同地点所</a:t>
            </a:r>
            <a:r>
              <a:rPr lang="zh-TW" altLang="en-US" sz="3200" dirty="0" smtClean="0">
                <a:solidFill>
                  <a:schemeClr val="tx1"/>
                </a:solidFill>
              </a:rPr>
              <a:t>蒐</a:t>
            </a:r>
            <a:r>
              <a:rPr lang="zh-TW" altLang="en-US" sz="3200" dirty="0" smtClean="0"/>
              <a:t>集得来的数据</a:t>
            </a:r>
            <a:r>
              <a:rPr lang="en-US" altLang="zh-TW" sz="3200" dirty="0" smtClean="0"/>
              <a:t>(</a:t>
            </a:r>
            <a:r>
              <a:rPr lang="zh-TW" altLang="en-US" sz="3200" dirty="0" smtClean="0"/>
              <a:t>例如：图 </a:t>
            </a:r>
            <a:r>
              <a:rPr lang="en-US" altLang="zh-TW" sz="3200" dirty="0" smtClean="0"/>
              <a:t>6</a:t>
            </a:r>
            <a:r>
              <a:rPr lang="en-US" altLang="zh-TW" sz="3200" dirty="0"/>
              <a:t>) </a:t>
            </a:r>
          </a:p>
          <a:p>
            <a:endParaRPr lang="en-HK" sz="2400" dirty="0"/>
          </a:p>
        </p:txBody>
      </p:sp>
      <p:sp>
        <p:nvSpPr>
          <p:cNvPr id="5" name="TextBox 4">
            <a:extLst>
              <a:ext uri="{FF2B5EF4-FFF2-40B4-BE49-F238E27FC236}">
                <a16:creationId xmlns:a16="http://schemas.microsoft.com/office/drawing/2014/main" id="{7F852EB8-240A-4363-B6AC-0DE8953B86B6}"/>
              </a:ext>
            </a:extLst>
          </p:cNvPr>
          <p:cNvSpPr txBox="1"/>
          <p:nvPr/>
        </p:nvSpPr>
        <p:spPr>
          <a:xfrm>
            <a:off x="1167590" y="5924746"/>
            <a:ext cx="4927503" cy="523220"/>
          </a:xfrm>
          <a:prstGeom prst="rect">
            <a:avLst/>
          </a:prstGeom>
          <a:noFill/>
        </p:spPr>
        <p:txBody>
          <a:bodyPr wrap="square" rtlCol="0">
            <a:spAutoFit/>
          </a:bodyPr>
          <a:lstStyle/>
          <a:p>
            <a:r>
              <a:rPr lang="zh-TW" altLang="en-US" sz="2800" dirty="0" smtClean="0"/>
              <a:t>图</a:t>
            </a:r>
            <a:r>
              <a:rPr lang="en-US" altLang="zh-TW" sz="2800" dirty="0" smtClean="0"/>
              <a:t>6  </a:t>
            </a:r>
            <a:r>
              <a:rPr lang="zh-TW" altLang="en-US" sz="2800" dirty="0" smtClean="0"/>
              <a:t>棒形图的例子</a:t>
            </a:r>
            <a:endParaRPr lang="en-HK" sz="2800" dirty="0"/>
          </a:p>
        </p:txBody>
      </p:sp>
      <p:grpSp>
        <p:nvGrpSpPr>
          <p:cNvPr id="7" name="群組 6"/>
          <p:cNvGrpSpPr/>
          <p:nvPr/>
        </p:nvGrpSpPr>
        <p:grpSpPr>
          <a:xfrm>
            <a:off x="1143732" y="2585906"/>
            <a:ext cx="5570022" cy="3274598"/>
            <a:chOff x="1143732" y="2585906"/>
            <a:chExt cx="5570022" cy="3274598"/>
          </a:xfrm>
        </p:grpSpPr>
        <p:pic>
          <p:nvPicPr>
            <p:cNvPr id="8" name="Picture 3">
              <a:extLst>
                <a:ext uri="{FF2B5EF4-FFF2-40B4-BE49-F238E27FC236}">
                  <a16:creationId xmlns:a16="http://schemas.microsoft.com/office/drawing/2014/main" id="{E4D4F17A-6CA6-4D18-8B05-C3BC327A1E89}"/>
                </a:ext>
              </a:extLst>
            </p:cNvPr>
            <p:cNvPicPr>
              <a:picLocks noChangeAspect="1"/>
            </p:cNvPicPr>
            <p:nvPr/>
          </p:nvPicPr>
          <p:blipFill rotWithShape="1">
            <a:blip r:embed="rId2"/>
            <a:srcRect l="29843" t="23848" r="29453" b="33611"/>
            <a:stretch/>
          </p:blipFill>
          <p:spPr>
            <a:xfrm>
              <a:off x="1143732" y="2585906"/>
              <a:ext cx="5570022" cy="3274598"/>
            </a:xfrm>
            <a:prstGeom prst="rect">
              <a:avLst/>
            </a:prstGeom>
          </p:spPr>
        </p:pic>
        <p:sp>
          <p:nvSpPr>
            <p:cNvPr id="9" name="文字方塊 8"/>
            <p:cNvSpPr txBox="1"/>
            <p:nvPr/>
          </p:nvSpPr>
          <p:spPr>
            <a:xfrm>
              <a:off x="2637692" y="2778369"/>
              <a:ext cx="2171700" cy="378069"/>
            </a:xfrm>
            <a:prstGeom prst="rect">
              <a:avLst/>
            </a:prstGeom>
            <a:solidFill>
              <a:schemeClr val="bg1"/>
            </a:solidFill>
            <a:ln>
              <a:solidFill>
                <a:schemeClr val="bg1"/>
              </a:solidFill>
            </a:ln>
          </p:spPr>
          <p:txBody>
            <a:bodyPr wrap="square" rtlCol="0">
              <a:spAutoFit/>
            </a:bodyPr>
            <a:lstStyle/>
            <a:p>
              <a:r>
                <a:rPr lang="zh-TW" altLang="en-US" b="1" dirty="0" smtClean="0"/>
                <a:t>交通流量调查结果</a:t>
              </a:r>
              <a:endParaRPr lang="en-US" b="1" dirty="0"/>
            </a:p>
          </p:txBody>
        </p:sp>
        <p:sp>
          <p:nvSpPr>
            <p:cNvPr id="10" name="文字方塊 9"/>
            <p:cNvSpPr txBox="1"/>
            <p:nvPr/>
          </p:nvSpPr>
          <p:spPr>
            <a:xfrm>
              <a:off x="5952391" y="3824654"/>
              <a:ext cx="474785" cy="523220"/>
            </a:xfrm>
            <a:prstGeom prst="rect">
              <a:avLst/>
            </a:prstGeom>
            <a:solidFill>
              <a:schemeClr val="bg1"/>
            </a:solidFill>
            <a:ln>
              <a:solidFill>
                <a:schemeClr val="bg1"/>
              </a:solidFill>
            </a:ln>
          </p:spPr>
          <p:txBody>
            <a:bodyPr wrap="square" rtlCol="0">
              <a:spAutoFit/>
            </a:bodyPr>
            <a:lstStyle/>
            <a:p>
              <a:r>
                <a:rPr lang="zh-TW" altLang="en-US" sz="1400" b="1" dirty="0" smtClean="0"/>
                <a:t>区</a:t>
              </a:r>
              <a:r>
                <a:rPr lang="en-US" altLang="zh-TW" sz="1400" b="1" dirty="0" smtClean="0"/>
                <a:t>1</a:t>
              </a:r>
            </a:p>
            <a:p>
              <a:r>
                <a:rPr lang="zh-TW" altLang="en-US" sz="1400" b="1" dirty="0" smtClean="0"/>
                <a:t>区</a:t>
              </a:r>
              <a:r>
                <a:rPr lang="en-US" altLang="zh-TW" sz="1400" b="1" dirty="0" smtClean="0"/>
                <a:t>2</a:t>
              </a:r>
              <a:endParaRPr lang="en-US" sz="1400" b="1" dirty="0"/>
            </a:p>
          </p:txBody>
        </p:sp>
        <p:sp>
          <p:nvSpPr>
            <p:cNvPr id="11" name="文字方塊 10"/>
            <p:cNvSpPr txBox="1"/>
            <p:nvPr/>
          </p:nvSpPr>
          <p:spPr>
            <a:xfrm>
              <a:off x="1608992" y="5363308"/>
              <a:ext cx="4193931" cy="369332"/>
            </a:xfrm>
            <a:prstGeom prst="rect">
              <a:avLst/>
            </a:prstGeom>
            <a:solidFill>
              <a:schemeClr val="bg1"/>
            </a:solidFill>
            <a:ln>
              <a:solidFill>
                <a:schemeClr val="bg1"/>
              </a:solidFill>
            </a:ln>
          </p:spPr>
          <p:txBody>
            <a:bodyPr wrap="square" rtlCol="0">
              <a:spAutoFit/>
            </a:bodyPr>
            <a:lstStyle/>
            <a:p>
              <a:r>
                <a:rPr lang="zh-TW" altLang="en-US" b="1" dirty="0" smtClean="0"/>
                <a:t>私家车   的士       小巴   巴士     贷车</a:t>
              </a:r>
              <a:endParaRPr lang="en-US" b="1" dirty="0"/>
            </a:p>
          </p:txBody>
        </p:sp>
      </p:grpSp>
    </p:spTree>
    <p:extLst>
      <p:ext uri="{BB962C8B-B14F-4D97-AF65-F5344CB8AC3E}">
        <p14:creationId xmlns:p14="http://schemas.microsoft.com/office/powerpoint/2010/main" val="658038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73A8B-77A9-43F8-A9DA-01CE6585D26E}"/>
              </a:ext>
            </a:extLst>
          </p:cNvPr>
          <p:cNvSpPr>
            <a:spLocks noGrp="1"/>
          </p:cNvSpPr>
          <p:nvPr>
            <p:ph idx="1"/>
          </p:nvPr>
        </p:nvSpPr>
        <p:spPr>
          <a:xfrm>
            <a:off x="385452" y="183971"/>
            <a:ext cx="6447501" cy="2182157"/>
          </a:xfrm>
        </p:spPr>
        <p:txBody>
          <a:bodyPr>
            <a:normAutofit/>
          </a:bodyPr>
          <a:lstStyle/>
          <a:p>
            <a:r>
              <a:rPr lang="zh-TW" altLang="en-US" sz="3200" dirty="0" smtClean="0"/>
              <a:t>接迭式复合棒形图（图 </a:t>
            </a:r>
            <a:r>
              <a:rPr lang="en-US" altLang="zh-TW" sz="3200" dirty="0" smtClean="0"/>
              <a:t>7</a:t>
            </a:r>
            <a:r>
              <a:rPr lang="zh-TW" altLang="en-US" sz="3200" dirty="0" smtClean="0"/>
              <a:t>）把分组数据放于不同的类别中，它能清楚地显示各分组数据在不同类别中的贡献</a:t>
            </a:r>
            <a:endParaRPr lang="en-HK" sz="3200" dirty="0"/>
          </a:p>
        </p:txBody>
      </p:sp>
      <p:sp>
        <p:nvSpPr>
          <p:cNvPr id="6" name="TextBox 5">
            <a:extLst>
              <a:ext uri="{FF2B5EF4-FFF2-40B4-BE49-F238E27FC236}">
                <a16:creationId xmlns:a16="http://schemas.microsoft.com/office/drawing/2014/main" id="{B70E9F09-DE5F-4E04-B2BF-3295DEF957F1}"/>
              </a:ext>
            </a:extLst>
          </p:cNvPr>
          <p:cNvSpPr txBox="1"/>
          <p:nvPr/>
        </p:nvSpPr>
        <p:spPr>
          <a:xfrm>
            <a:off x="1385741" y="6150809"/>
            <a:ext cx="544721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图</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7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接迭式复合棒形图的例子</a:t>
            </a:r>
            <a:endParaRPr kumimoji="0" lang="en-HK"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8" name="群組 7"/>
          <p:cNvGrpSpPr/>
          <p:nvPr/>
        </p:nvGrpSpPr>
        <p:grpSpPr>
          <a:xfrm>
            <a:off x="810182" y="2224104"/>
            <a:ext cx="7141327" cy="3940877"/>
            <a:chOff x="810182" y="2224104"/>
            <a:chExt cx="7141327" cy="3940877"/>
          </a:xfrm>
        </p:grpSpPr>
        <p:pic>
          <p:nvPicPr>
            <p:cNvPr id="9" name="Picture 3">
              <a:extLst>
                <a:ext uri="{FF2B5EF4-FFF2-40B4-BE49-F238E27FC236}">
                  <a16:creationId xmlns:a16="http://schemas.microsoft.com/office/drawing/2014/main" id="{4B0E6749-7074-4072-A0A4-C1DF38F93E50}"/>
                </a:ext>
              </a:extLst>
            </p:cNvPr>
            <p:cNvPicPr>
              <a:picLocks noChangeAspect="1"/>
            </p:cNvPicPr>
            <p:nvPr/>
          </p:nvPicPr>
          <p:blipFill rotWithShape="1">
            <a:blip r:embed="rId2"/>
            <a:srcRect l="30084" t="25806" r="31097" b="26111"/>
            <a:stretch/>
          </p:blipFill>
          <p:spPr>
            <a:xfrm>
              <a:off x="1385741" y="2224104"/>
              <a:ext cx="5656082" cy="3940877"/>
            </a:xfrm>
            <a:prstGeom prst="rect">
              <a:avLst/>
            </a:prstGeom>
          </p:spPr>
        </p:pic>
        <p:sp>
          <p:nvSpPr>
            <p:cNvPr id="10" name="Speech Bubble: Rectangle 1">
              <a:extLst>
                <a:ext uri="{FF2B5EF4-FFF2-40B4-BE49-F238E27FC236}">
                  <a16:creationId xmlns:a16="http://schemas.microsoft.com/office/drawing/2014/main" id="{006376C4-E143-4801-8D9C-A85FD76079BC}"/>
                </a:ext>
              </a:extLst>
            </p:cNvPr>
            <p:cNvSpPr/>
            <p:nvPr/>
          </p:nvSpPr>
          <p:spPr>
            <a:xfrm>
              <a:off x="6132136" y="2752316"/>
              <a:ext cx="1819373" cy="546755"/>
            </a:xfrm>
            <a:prstGeom prst="wedgeRectCallout">
              <a:avLst>
                <a:gd name="adj1" fmla="val -47258"/>
                <a:gd name="adj2" fmla="val 83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分组数据</a:t>
              </a:r>
              <a:endParaRPr kumimoji="0" lang="en-HK"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1" name="Speech Bubble: Rectangle 6">
              <a:extLst>
                <a:ext uri="{FF2B5EF4-FFF2-40B4-BE49-F238E27FC236}">
                  <a16:creationId xmlns:a16="http://schemas.microsoft.com/office/drawing/2014/main" id="{926C0982-3627-485F-97D3-87ADB840D995}"/>
                </a:ext>
              </a:extLst>
            </p:cNvPr>
            <p:cNvSpPr/>
            <p:nvPr/>
          </p:nvSpPr>
          <p:spPr>
            <a:xfrm>
              <a:off x="810182" y="5095006"/>
              <a:ext cx="1151117" cy="546755"/>
            </a:xfrm>
            <a:prstGeom prst="wedgeRectCallout">
              <a:avLst>
                <a:gd name="adj1" fmla="val 96664"/>
                <a:gd name="adj2" fmla="val -42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类别</a:t>
              </a:r>
              <a:endParaRPr kumimoji="0" lang="en-HK"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文字方塊 11"/>
            <p:cNvSpPr txBox="1"/>
            <p:nvPr/>
          </p:nvSpPr>
          <p:spPr>
            <a:xfrm>
              <a:off x="2963008" y="2366128"/>
              <a:ext cx="2022230" cy="369332"/>
            </a:xfrm>
            <a:prstGeom prst="rect">
              <a:avLst/>
            </a:prstGeom>
            <a:solidFill>
              <a:schemeClr val="bg1"/>
            </a:solidFill>
            <a:ln>
              <a:solidFill>
                <a:schemeClr val="bg1"/>
              </a:solidFill>
            </a:ln>
          </p:spPr>
          <p:txBody>
            <a:bodyPr wrap="square" rtlCol="0">
              <a:spAutoFit/>
            </a:bodyPr>
            <a:lstStyle/>
            <a:p>
              <a:r>
                <a:rPr lang="zh-TW" altLang="en-US" b="1" dirty="0" smtClean="0"/>
                <a:t>人口年龄结构</a:t>
              </a:r>
              <a:endParaRPr lang="en-US" b="1" dirty="0"/>
            </a:p>
          </p:txBody>
        </p:sp>
        <p:sp>
          <p:nvSpPr>
            <p:cNvPr id="13" name="文字方塊 12"/>
            <p:cNvSpPr txBox="1"/>
            <p:nvPr/>
          </p:nvSpPr>
          <p:spPr>
            <a:xfrm>
              <a:off x="2321169" y="5565531"/>
              <a:ext cx="3341077" cy="307777"/>
            </a:xfrm>
            <a:prstGeom prst="rect">
              <a:avLst/>
            </a:prstGeom>
            <a:solidFill>
              <a:schemeClr val="bg1"/>
            </a:solidFill>
            <a:ln>
              <a:solidFill>
                <a:schemeClr val="bg1"/>
              </a:solidFill>
            </a:ln>
          </p:spPr>
          <p:txBody>
            <a:bodyPr wrap="square" rtlCol="0">
              <a:spAutoFit/>
            </a:bodyPr>
            <a:lstStyle/>
            <a:p>
              <a:r>
                <a:rPr lang="zh-TW" altLang="en-US" sz="1400" b="1" dirty="0" smtClean="0"/>
                <a:t>数据来源：政府统计处 </a:t>
              </a:r>
              <a:r>
                <a:rPr lang="en-US" altLang="zh-TW" sz="1400" b="1" dirty="0" smtClean="0"/>
                <a:t>(</a:t>
              </a:r>
              <a:r>
                <a:rPr lang="zh-TW" altLang="en-US" sz="1400" b="1" dirty="0" smtClean="0"/>
                <a:t>香港特区政府</a:t>
              </a:r>
              <a:r>
                <a:rPr lang="en-US" altLang="zh-TW" sz="1400" b="1" dirty="0" smtClean="0"/>
                <a:t>)</a:t>
              </a:r>
              <a:endParaRPr lang="en-US" sz="1400" b="1" dirty="0"/>
            </a:p>
          </p:txBody>
        </p:sp>
        <p:sp>
          <p:nvSpPr>
            <p:cNvPr id="14" name="文字方塊 13"/>
            <p:cNvSpPr txBox="1"/>
            <p:nvPr/>
          </p:nvSpPr>
          <p:spPr>
            <a:xfrm>
              <a:off x="3508131" y="5266592"/>
              <a:ext cx="879231" cy="369332"/>
            </a:xfrm>
            <a:prstGeom prst="rect">
              <a:avLst/>
            </a:prstGeom>
            <a:solidFill>
              <a:schemeClr val="bg1"/>
            </a:solidFill>
            <a:ln>
              <a:solidFill>
                <a:schemeClr val="bg1"/>
              </a:solidFill>
            </a:ln>
          </p:spPr>
          <p:txBody>
            <a:bodyPr wrap="square" rtlCol="0">
              <a:spAutoFit/>
            </a:bodyPr>
            <a:lstStyle/>
            <a:p>
              <a:r>
                <a:rPr lang="zh-TW" altLang="en-US" b="1" dirty="0" smtClean="0"/>
                <a:t>年份</a:t>
              </a:r>
              <a:endParaRPr lang="en-US" b="1" dirty="0"/>
            </a:p>
          </p:txBody>
        </p:sp>
      </p:grpSp>
    </p:spTree>
    <p:extLst>
      <p:ext uri="{BB962C8B-B14F-4D97-AF65-F5344CB8AC3E}">
        <p14:creationId xmlns:p14="http://schemas.microsoft.com/office/powerpoint/2010/main" val="2245768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B3AB6-5D95-479A-BF7F-DE28F0137026}"/>
              </a:ext>
            </a:extLst>
          </p:cNvPr>
          <p:cNvSpPr>
            <a:spLocks noGrp="1"/>
          </p:cNvSpPr>
          <p:nvPr>
            <p:ph idx="1"/>
          </p:nvPr>
        </p:nvSpPr>
        <p:spPr>
          <a:xfrm>
            <a:off x="207391" y="725864"/>
            <a:ext cx="3751867" cy="6024684"/>
          </a:xfrm>
        </p:spPr>
        <p:txBody>
          <a:bodyPr>
            <a:normAutofit lnSpcReduction="10000"/>
          </a:bodyPr>
          <a:lstStyle/>
          <a:p>
            <a:r>
              <a:rPr lang="zh-TW" altLang="en-US" sz="3200" dirty="0" smtClean="0"/>
              <a:t>棒形图中的棒条可以水平或垂直排列。如果类别的数量太多或类别的名称太长，水平式的棒形图是较佳的选择</a:t>
            </a:r>
            <a:endParaRPr lang="en-US" altLang="zh-TW" sz="3200" dirty="0"/>
          </a:p>
          <a:p>
            <a:r>
              <a:rPr lang="zh-TW" altLang="en-US" sz="3200" dirty="0" smtClean="0"/>
              <a:t>此外，我们更可以在地图上加插棒形图（图 </a:t>
            </a:r>
            <a:r>
              <a:rPr lang="en-US" altLang="zh-TW" sz="3200" dirty="0" smtClean="0"/>
              <a:t>8</a:t>
            </a:r>
            <a:r>
              <a:rPr lang="zh-TW" altLang="en-US" sz="3200" dirty="0" smtClean="0"/>
              <a:t>），以丰富地图上的资讯</a:t>
            </a:r>
            <a:endParaRPr lang="en-US" altLang="zh-TW" sz="3200" dirty="0"/>
          </a:p>
          <a:p>
            <a:endParaRPr lang="en-HK" dirty="0"/>
          </a:p>
        </p:txBody>
      </p:sp>
      <p:sp>
        <p:nvSpPr>
          <p:cNvPr id="5" name="TextBox 4">
            <a:extLst>
              <a:ext uri="{FF2B5EF4-FFF2-40B4-BE49-F238E27FC236}">
                <a16:creationId xmlns:a16="http://schemas.microsoft.com/office/drawing/2014/main" id="{6A5282D0-9809-4F57-B55B-B7C688C152A8}"/>
              </a:ext>
            </a:extLst>
          </p:cNvPr>
          <p:cNvSpPr txBox="1"/>
          <p:nvPr/>
        </p:nvSpPr>
        <p:spPr>
          <a:xfrm>
            <a:off x="4046195" y="5595531"/>
            <a:ext cx="4447355" cy="954107"/>
          </a:xfrm>
          <a:prstGeom prst="rect">
            <a:avLst/>
          </a:prstGeom>
          <a:noFill/>
        </p:spPr>
        <p:txBody>
          <a:bodyPr wrap="square" rtlCol="0">
            <a:spAutoFit/>
          </a:bodyPr>
          <a:lstStyle/>
          <a:p>
            <a:r>
              <a:rPr lang="zh-TW" altLang="en-US" sz="2800" dirty="0" smtClean="0"/>
              <a:t>图</a:t>
            </a:r>
            <a:r>
              <a:rPr lang="en-US" altLang="zh-TW" sz="2800" dirty="0" smtClean="0"/>
              <a:t>8  </a:t>
            </a:r>
            <a:r>
              <a:rPr lang="zh-TW" altLang="en-US" sz="2800" dirty="0" smtClean="0"/>
              <a:t>加插了棒形图的地图的例子</a:t>
            </a:r>
            <a:endParaRPr lang="en-HK" sz="2800" dirty="0"/>
          </a:p>
        </p:txBody>
      </p:sp>
      <p:grpSp>
        <p:nvGrpSpPr>
          <p:cNvPr id="6" name="群組 5"/>
          <p:cNvGrpSpPr/>
          <p:nvPr/>
        </p:nvGrpSpPr>
        <p:grpSpPr>
          <a:xfrm>
            <a:off x="3591612" y="577545"/>
            <a:ext cx="5470772" cy="4918282"/>
            <a:chOff x="3591612" y="577545"/>
            <a:chExt cx="5470772" cy="4918282"/>
          </a:xfrm>
        </p:grpSpPr>
        <p:pic>
          <p:nvPicPr>
            <p:cNvPr id="7" name="Picture 3">
              <a:extLst>
                <a:ext uri="{FF2B5EF4-FFF2-40B4-BE49-F238E27FC236}">
                  <a16:creationId xmlns:a16="http://schemas.microsoft.com/office/drawing/2014/main" id="{71F07BD2-0DBE-451A-B45C-D2CC7740A40B}"/>
                </a:ext>
              </a:extLst>
            </p:cNvPr>
            <p:cNvPicPr>
              <a:picLocks noChangeAspect="1"/>
            </p:cNvPicPr>
            <p:nvPr/>
          </p:nvPicPr>
          <p:blipFill rotWithShape="1">
            <a:blip r:embed="rId2"/>
            <a:srcRect l="30156" t="13888" r="30391" b="23056"/>
            <a:stretch/>
          </p:blipFill>
          <p:spPr>
            <a:xfrm>
              <a:off x="3591612" y="577545"/>
              <a:ext cx="5470772" cy="4918282"/>
            </a:xfrm>
            <a:prstGeom prst="rect">
              <a:avLst/>
            </a:prstGeom>
          </p:spPr>
        </p:pic>
        <p:sp>
          <p:nvSpPr>
            <p:cNvPr id="8" name="文字方塊 7"/>
            <p:cNvSpPr txBox="1"/>
            <p:nvPr/>
          </p:nvSpPr>
          <p:spPr>
            <a:xfrm>
              <a:off x="5178669" y="1846385"/>
              <a:ext cx="677008" cy="276999"/>
            </a:xfrm>
            <a:prstGeom prst="rect">
              <a:avLst/>
            </a:prstGeom>
            <a:solidFill>
              <a:schemeClr val="bg2">
                <a:lumMod val="75000"/>
              </a:schemeClr>
            </a:solidFill>
            <a:ln>
              <a:solidFill>
                <a:schemeClr val="bg2">
                  <a:lumMod val="75000"/>
                </a:schemeClr>
              </a:solidFill>
            </a:ln>
          </p:spPr>
          <p:txBody>
            <a:bodyPr wrap="square" rtlCol="0">
              <a:spAutoFit/>
            </a:bodyPr>
            <a:lstStyle/>
            <a:p>
              <a:r>
                <a:rPr lang="zh-TW" altLang="en-US" sz="1200" b="1" dirty="0" smtClean="0"/>
                <a:t>地区</a:t>
              </a:r>
              <a:r>
                <a:rPr lang="en-US" altLang="zh-TW" sz="1200" b="1" dirty="0" smtClean="0"/>
                <a:t>A</a:t>
              </a:r>
              <a:endParaRPr lang="en-US" sz="1200" b="1" dirty="0"/>
            </a:p>
          </p:txBody>
        </p:sp>
        <p:sp>
          <p:nvSpPr>
            <p:cNvPr id="9" name="文字方塊 8"/>
            <p:cNvSpPr txBox="1"/>
            <p:nvPr/>
          </p:nvSpPr>
          <p:spPr>
            <a:xfrm>
              <a:off x="7581900" y="2898186"/>
              <a:ext cx="677008" cy="276999"/>
            </a:xfrm>
            <a:prstGeom prst="rect">
              <a:avLst/>
            </a:prstGeom>
            <a:solidFill>
              <a:schemeClr val="bg2">
                <a:lumMod val="75000"/>
              </a:schemeClr>
            </a:solidFill>
            <a:ln>
              <a:solidFill>
                <a:schemeClr val="bg2">
                  <a:lumMod val="75000"/>
                </a:schemeClr>
              </a:solidFill>
            </a:ln>
          </p:spPr>
          <p:txBody>
            <a:bodyPr wrap="square" rtlCol="0">
              <a:spAutoFit/>
            </a:bodyPr>
            <a:lstStyle/>
            <a:p>
              <a:r>
                <a:rPr lang="zh-TW" altLang="en-US" sz="1200" b="1" dirty="0" smtClean="0"/>
                <a:t>地区</a:t>
              </a:r>
              <a:r>
                <a:rPr lang="en-US" altLang="zh-TW" sz="1200" b="1" dirty="0"/>
                <a:t>B</a:t>
              </a:r>
              <a:endParaRPr lang="en-US" sz="1200" b="1" dirty="0"/>
            </a:p>
          </p:txBody>
        </p:sp>
        <p:sp>
          <p:nvSpPr>
            <p:cNvPr id="10" name="文字方塊 9"/>
            <p:cNvSpPr txBox="1"/>
            <p:nvPr/>
          </p:nvSpPr>
          <p:spPr>
            <a:xfrm>
              <a:off x="5931368" y="4319955"/>
              <a:ext cx="677008" cy="276999"/>
            </a:xfrm>
            <a:prstGeom prst="rect">
              <a:avLst/>
            </a:prstGeom>
            <a:solidFill>
              <a:schemeClr val="bg2">
                <a:lumMod val="75000"/>
              </a:schemeClr>
            </a:solidFill>
            <a:ln>
              <a:solidFill>
                <a:schemeClr val="bg2">
                  <a:lumMod val="75000"/>
                </a:schemeClr>
              </a:solidFill>
            </a:ln>
          </p:spPr>
          <p:txBody>
            <a:bodyPr wrap="square" rtlCol="0">
              <a:spAutoFit/>
            </a:bodyPr>
            <a:lstStyle/>
            <a:p>
              <a:r>
                <a:rPr lang="zh-TW" altLang="en-US" sz="1200" b="1" dirty="0" smtClean="0"/>
                <a:t>地区</a:t>
              </a:r>
              <a:r>
                <a:rPr lang="en-US" altLang="zh-TW" sz="1200" b="1" dirty="0"/>
                <a:t>C</a:t>
              </a:r>
              <a:endParaRPr lang="en-US" sz="1200" b="1" dirty="0"/>
            </a:p>
          </p:txBody>
        </p:sp>
        <p:sp>
          <p:nvSpPr>
            <p:cNvPr id="11" name="文字方塊 10"/>
            <p:cNvSpPr txBox="1"/>
            <p:nvPr/>
          </p:nvSpPr>
          <p:spPr>
            <a:xfrm>
              <a:off x="3754316" y="3036685"/>
              <a:ext cx="1090246" cy="415498"/>
            </a:xfrm>
            <a:prstGeom prst="rect">
              <a:avLst/>
            </a:prstGeom>
            <a:solidFill>
              <a:schemeClr val="bg1"/>
            </a:solidFill>
            <a:ln>
              <a:solidFill>
                <a:schemeClr val="bg1"/>
              </a:solidFill>
            </a:ln>
          </p:spPr>
          <p:txBody>
            <a:bodyPr wrap="square" rtlCol="0">
              <a:spAutoFit/>
            </a:bodyPr>
            <a:lstStyle/>
            <a:p>
              <a:r>
                <a:rPr lang="zh-TW" altLang="en-US" sz="1050" b="1" dirty="0" smtClean="0"/>
                <a:t>车辆流量</a:t>
              </a:r>
              <a:r>
                <a:rPr lang="en-US" altLang="zh-TW" sz="1050" b="1" dirty="0" smtClean="0"/>
                <a:t>(</a:t>
              </a:r>
              <a:r>
                <a:rPr lang="zh-TW" altLang="en-US" sz="1050" b="1" dirty="0" smtClean="0"/>
                <a:t>每</a:t>
              </a:r>
              <a:r>
                <a:rPr lang="en-US" altLang="zh-TW" sz="1050" b="1" dirty="0" smtClean="0"/>
                <a:t>5</a:t>
              </a:r>
              <a:r>
                <a:rPr lang="zh-TW" altLang="en-US" sz="1050" b="1" dirty="0" smtClean="0"/>
                <a:t>分钟</a:t>
              </a:r>
              <a:r>
                <a:rPr lang="en-US" altLang="zh-TW" sz="1050" b="1" dirty="0" smtClean="0"/>
                <a:t>)</a:t>
              </a:r>
              <a:endParaRPr lang="en-US" sz="1050" b="1" dirty="0"/>
            </a:p>
          </p:txBody>
        </p:sp>
        <p:sp>
          <p:nvSpPr>
            <p:cNvPr id="12" name="文字方塊 11"/>
            <p:cNvSpPr txBox="1"/>
            <p:nvPr/>
          </p:nvSpPr>
          <p:spPr>
            <a:xfrm>
              <a:off x="4046194" y="4458454"/>
              <a:ext cx="728029" cy="830997"/>
            </a:xfrm>
            <a:prstGeom prst="rect">
              <a:avLst/>
            </a:prstGeom>
            <a:solidFill>
              <a:schemeClr val="bg1"/>
            </a:solidFill>
            <a:ln>
              <a:solidFill>
                <a:schemeClr val="bg1"/>
              </a:solidFill>
            </a:ln>
          </p:spPr>
          <p:txBody>
            <a:bodyPr wrap="square" rtlCol="0">
              <a:spAutoFit/>
            </a:bodyPr>
            <a:lstStyle/>
            <a:p>
              <a:r>
                <a:rPr lang="zh-TW" altLang="en-US" sz="1200" dirty="0" smtClean="0"/>
                <a:t>私家车</a:t>
              </a:r>
              <a:endParaRPr lang="en-US" altLang="zh-TW" sz="1200" dirty="0" smtClean="0"/>
            </a:p>
            <a:p>
              <a:r>
                <a:rPr lang="zh-TW" altLang="en-US" sz="1200" dirty="0" smtClean="0"/>
                <a:t>巴士</a:t>
              </a:r>
              <a:endParaRPr lang="en-US" altLang="zh-TW" sz="1200" dirty="0" smtClean="0"/>
            </a:p>
            <a:p>
              <a:r>
                <a:rPr lang="zh-TW" altLang="en-US" sz="1200" dirty="0" smtClean="0"/>
                <a:t>的士</a:t>
              </a:r>
              <a:endParaRPr lang="en-US" altLang="zh-TW" sz="1200" dirty="0" smtClean="0"/>
            </a:p>
            <a:p>
              <a:r>
                <a:rPr lang="zh-TW" altLang="en-US" sz="1200" dirty="0" smtClean="0"/>
                <a:t>货车</a:t>
              </a:r>
              <a:endParaRPr lang="en-US" sz="1200" dirty="0"/>
            </a:p>
          </p:txBody>
        </p:sp>
      </p:grpSp>
    </p:spTree>
    <p:extLst>
      <p:ext uri="{BB962C8B-B14F-4D97-AF65-F5344CB8AC3E}">
        <p14:creationId xmlns:p14="http://schemas.microsoft.com/office/powerpoint/2010/main" val="2529973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150428" y="174314"/>
            <a:ext cx="7541042" cy="535781"/>
          </a:xfrm>
        </p:spPr>
        <p:txBody>
          <a:bodyPr>
            <a:noAutofit/>
          </a:bodyPr>
          <a:lstStyle/>
          <a:p>
            <a:pPr algn="ctr"/>
            <a:r>
              <a:rPr lang="en-US" altLang="zh-TW" b="1" u="sng" dirty="0"/>
              <a:t>(</a:t>
            </a:r>
            <a:r>
              <a:rPr lang="zh-TW" altLang="en-US" b="1" u="sng" dirty="0"/>
              <a:t>二</a:t>
            </a:r>
            <a:r>
              <a:rPr lang="en-US" altLang="zh-TW" b="1" u="sng" dirty="0"/>
              <a:t>) </a:t>
            </a:r>
            <a:r>
              <a:rPr lang="zh-TW" altLang="en-US" b="1" u="sng" dirty="0" smtClean="0"/>
              <a:t>中四至中六地理科的学习建议</a:t>
            </a:r>
            <a:endParaRPr lang="en-HK" b="1" u="sng" dirty="0"/>
          </a:p>
        </p:txBody>
      </p:sp>
      <p:sp>
        <p:nvSpPr>
          <p:cNvPr id="7" name="Content Placeholder 6">
            <a:extLst>
              <a:ext uri="{FF2B5EF4-FFF2-40B4-BE49-F238E27FC236}">
                <a16:creationId xmlns:a16="http://schemas.microsoft.com/office/drawing/2014/main" id="{F97601F6-C9F7-4B1D-8DD5-DE9BCB5122AF}"/>
              </a:ext>
            </a:extLst>
          </p:cNvPr>
          <p:cNvSpPr>
            <a:spLocks noGrp="1"/>
          </p:cNvSpPr>
          <p:nvPr>
            <p:ph idx="1"/>
          </p:nvPr>
        </p:nvSpPr>
        <p:spPr>
          <a:xfrm>
            <a:off x="364247" y="980388"/>
            <a:ext cx="6447501" cy="6019014"/>
          </a:xfrm>
        </p:spPr>
        <p:txBody>
          <a:bodyPr>
            <a:noAutofit/>
          </a:bodyPr>
          <a:lstStyle/>
          <a:p>
            <a:r>
              <a:rPr lang="zh-TW" altLang="en-US" sz="2800" b="1" i="1" dirty="0" smtClean="0"/>
              <a:t>地理课程及评估指引</a:t>
            </a:r>
            <a:r>
              <a:rPr lang="en-US" altLang="zh-TW" sz="2800" b="1" i="1" dirty="0" smtClean="0"/>
              <a:t>(</a:t>
            </a:r>
            <a:r>
              <a:rPr lang="zh-TW" altLang="en-US" sz="2800" b="1" i="1" dirty="0"/>
              <a:t>中四至中六</a:t>
            </a:r>
            <a:r>
              <a:rPr lang="en-US" altLang="zh-TW" sz="2800" b="1" i="1" dirty="0" smtClean="0"/>
              <a:t>)</a:t>
            </a:r>
            <a:r>
              <a:rPr lang="zh-TW" altLang="en-US" sz="2800" dirty="0" smtClean="0"/>
              <a:t>内虽然没有有关疾病地理的课题，可是，实地考察是该地理课程及其公开评核</a:t>
            </a:r>
            <a:r>
              <a:rPr lang="en-US" altLang="zh-TW" sz="2800" dirty="0" smtClean="0"/>
              <a:t>(“</a:t>
            </a:r>
            <a:r>
              <a:rPr lang="zh-TW" altLang="en-US" sz="2800" dirty="0" smtClean="0"/>
              <a:t>实地考察为本问题</a:t>
            </a:r>
            <a:r>
              <a:rPr lang="en-US" altLang="zh-TW" sz="2800" dirty="0" smtClean="0"/>
              <a:t>”)</a:t>
            </a:r>
            <a:r>
              <a:rPr lang="zh-TW" altLang="en-US" sz="2800" dirty="0" smtClean="0"/>
              <a:t>的重要一环</a:t>
            </a:r>
            <a:endParaRPr lang="en-HK" altLang="zh-TW" sz="2800" dirty="0"/>
          </a:p>
          <a:p>
            <a:r>
              <a:rPr lang="zh-TW" altLang="en-US" sz="2800" dirty="0"/>
              <a:t>高中地理科</a:t>
            </a:r>
            <a:r>
              <a:rPr lang="zh-TW" altLang="en-US" sz="2800" dirty="0" smtClean="0"/>
              <a:t>的</a:t>
            </a:r>
            <a:r>
              <a:rPr lang="zh-TW" altLang="en-US" sz="2800" b="1" dirty="0" smtClean="0">
                <a:solidFill>
                  <a:schemeClr val="accent2">
                    <a:lumMod val="75000"/>
                  </a:schemeClr>
                </a:solidFill>
              </a:rPr>
              <a:t>实地考察</a:t>
            </a:r>
            <a:r>
              <a:rPr lang="zh-TW" altLang="en-US" sz="2800" dirty="0" smtClean="0"/>
              <a:t>主要可分为五个</a:t>
            </a:r>
            <a:r>
              <a:rPr lang="zh-TW" altLang="en-US" sz="2800" b="1" dirty="0" smtClean="0">
                <a:solidFill>
                  <a:schemeClr val="accent2">
                    <a:lumMod val="75000"/>
                  </a:schemeClr>
                </a:solidFill>
              </a:rPr>
              <a:t>步骤</a:t>
            </a:r>
            <a:r>
              <a:rPr lang="zh-TW" altLang="en-US" sz="2800" dirty="0" smtClean="0"/>
              <a:t>：</a:t>
            </a:r>
            <a:endParaRPr lang="en-HK" altLang="zh-TW" sz="2800" dirty="0"/>
          </a:p>
          <a:p>
            <a:pPr marL="385763" indent="-385763">
              <a:buFont typeface="+mj-lt"/>
              <a:buAutoNum type="arabicPeriod"/>
            </a:pPr>
            <a:r>
              <a:rPr lang="zh-TW" altLang="en-US" sz="2800" dirty="0" smtClean="0"/>
              <a:t>计划及准备</a:t>
            </a:r>
            <a:endParaRPr lang="en-HK" altLang="zh-TW" sz="2800" dirty="0"/>
          </a:p>
          <a:p>
            <a:pPr marL="385763" indent="-385763">
              <a:buFont typeface="+mj-lt"/>
              <a:buAutoNum type="arabicPeriod"/>
            </a:pPr>
            <a:r>
              <a:rPr lang="zh-TW" altLang="en-US" sz="2800" dirty="0" smtClean="0"/>
              <a:t>数据</a:t>
            </a:r>
            <a:r>
              <a:rPr lang="zh-TW" altLang="en-US" sz="2800" dirty="0" smtClean="0">
                <a:solidFill>
                  <a:schemeClr val="tx1"/>
                </a:solidFill>
              </a:rPr>
              <a:t>蒐</a:t>
            </a:r>
            <a:r>
              <a:rPr lang="zh-TW" altLang="en-US" sz="2800" dirty="0" smtClean="0"/>
              <a:t>集</a:t>
            </a:r>
            <a:endParaRPr lang="en-HK" altLang="zh-TW" sz="2800" dirty="0"/>
          </a:p>
          <a:p>
            <a:pPr marL="385763" indent="-385763">
              <a:buFont typeface="+mj-lt"/>
              <a:buAutoNum type="arabicPeriod"/>
            </a:pPr>
            <a:r>
              <a:rPr lang="zh-TW" altLang="en-US" sz="2800" b="1" dirty="0" smtClean="0">
                <a:solidFill>
                  <a:schemeClr val="accent2">
                    <a:lumMod val="75000"/>
                  </a:schemeClr>
                </a:solidFill>
              </a:rPr>
              <a:t>数据处理、汇报及分析</a:t>
            </a:r>
            <a:endParaRPr lang="en-HK" altLang="zh-TW" sz="2800" b="1" dirty="0">
              <a:solidFill>
                <a:schemeClr val="accent2">
                  <a:lumMod val="75000"/>
                </a:schemeClr>
              </a:solidFill>
            </a:endParaRPr>
          </a:p>
          <a:p>
            <a:pPr marL="385763" indent="-385763">
              <a:buFont typeface="+mj-lt"/>
              <a:buAutoNum type="arabicPeriod"/>
            </a:pPr>
            <a:r>
              <a:rPr lang="zh-TW" altLang="en-US" sz="2800" dirty="0" smtClean="0"/>
              <a:t>阐释及探究的结论</a:t>
            </a:r>
            <a:endParaRPr lang="en-HK" altLang="zh-TW" sz="2800" dirty="0"/>
          </a:p>
          <a:p>
            <a:pPr marL="385763" indent="-385763">
              <a:buFont typeface="+mj-lt"/>
              <a:buAutoNum type="arabicPeriod"/>
            </a:pPr>
            <a:r>
              <a:rPr lang="zh-TW" altLang="en-US" sz="2800" dirty="0" smtClean="0"/>
              <a:t>评鉴</a:t>
            </a:r>
            <a:endParaRPr lang="en-HK" sz="2800" dirty="0"/>
          </a:p>
        </p:txBody>
      </p:sp>
      <p:pic>
        <p:nvPicPr>
          <p:cNvPr id="8" name="Picture 7">
            <a:extLst>
              <a:ext uri="{FF2B5EF4-FFF2-40B4-BE49-F238E27FC236}">
                <a16:creationId xmlns:a16="http://schemas.microsoft.com/office/drawing/2014/main" id="{C6C5A54E-2A21-42E2-B843-909D0042D8E7}"/>
              </a:ext>
            </a:extLst>
          </p:cNvPr>
          <p:cNvPicPr>
            <a:picLocks noChangeAspect="1"/>
          </p:cNvPicPr>
          <p:nvPr/>
        </p:nvPicPr>
        <p:blipFill rotWithShape="1">
          <a:blip r:embed="rId2"/>
          <a:srcRect l="38047" t="13056" r="37891" b="26806"/>
          <a:stretch/>
        </p:blipFill>
        <p:spPr>
          <a:xfrm>
            <a:off x="6682571" y="3429000"/>
            <a:ext cx="2200276" cy="30932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39867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D9BF-B2CF-4F51-8355-0A1ADE53B31D}"/>
              </a:ext>
            </a:extLst>
          </p:cNvPr>
          <p:cNvSpPr>
            <a:spLocks noGrp="1"/>
          </p:cNvSpPr>
          <p:nvPr>
            <p:ph type="title"/>
          </p:nvPr>
        </p:nvSpPr>
        <p:spPr>
          <a:xfrm>
            <a:off x="228107" y="137971"/>
            <a:ext cx="6447501" cy="517712"/>
          </a:xfrm>
        </p:spPr>
        <p:txBody>
          <a:bodyPr>
            <a:normAutofit fontScale="90000"/>
          </a:bodyPr>
          <a:lstStyle/>
          <a:p>
            <a:r>
              <a:rPr lang="zh-TW" altLang="en-US" b="1" dirty="0" smtClean="0"/>
              <a:t>建议可用来绘制图表的数据来源：</a:t>
            </a:r>
            <a:endParaRPr lang="en-HK" b="1" dirty="0"/>
          </a:p>
        </p:txBody>
      </p:sp>
      <p:sp>
        <p:nvSpPr>
          <p:cNvPr id="3" name="Content Placeholder 2">
            <a:extLst>
              <a:ext uri="{FF2B5EF4-FFF2-40B4-BE49-F238E27FC236}">
                <a16:creationId xmlns:a16="http://schemas.microsoft.com/office/drawing/2014/main" id="{0F76BE8C-BEED-4BB7-BA9E-D4E19B1DA6D4}"/>
              </a:ext>
            </a:extLst>
          </p:cNvPr>
          <p:cNvSpPr>
            <a:spLocks noGrp="1"/>
          </p:cNvSpPr>
          <p:nvPr>
            <p:ph idx="1"/>
          </p:nvPr>
        </p:nvSpPr>
        <p:spPr>
          <a:xfrm>
            <a:off x="228106" y="923827"/>
            <a:ext cx="7935506" cy="5934172"/>
          </a:xfrm>
        </p:spPr>
        <p:txBody>
          <a:bodyPr>
            <a:normAutofit fontScale="85000" lnSpcReduction="20000"/>
          </a:bodyPr>
          <a:lstStyle/>
          <a:p>
            <a:pPr marL="0" indent="0">
              <a:buNone/>
            </a:pPr>
            <a:r>
              <a:rPr lang="zh-TW" altLang="en-US" sz="2800" b="1" u="sng" dirty="0" smtClean="0"/>
              <a:t>中国各省市及世界各地感染的数据：</a:t>
            </a:r>
            <a:endParaRPr lang="en-HK" altLang="zh-TW" sz="2800" b="1" u="sng" dirty="0"/>
          </a:p>
          <a:p>
            <a:r>
              <a:rPr lang="zh-TW" altLang="en-US" sz="2800" dirty="0" smtClean="0"/>
              <a:t>腾讯新闻</a:t>
            </a:r>
            <a:r>
              <a:rPr lang="en-US" altLang="zh-TW" sz="2800" dirty="0" smtClean="0"/>
              <a:t>-</a:t>
            </a:r>
            <a:r>
              <a:rPr lang="zh-TW" altLang="en-US" sz="2800" dirty="0" smtClean="0"/>
              <a:t>新型冠状病毒肺炎  疫情实时追踪 </a:t>
            </a:r>
            <a:endParaRPr lang="en-HK" altLang="zh-TW" sz="2800" dirty="0"/>
          </a:p>
          <a:p>
            <a:pPr marL="0" indent="0">
              <a:buNone/>
            </a:pPr>
            <a:r>
              <a:rPr lang="en-HK" altLang="zh-TW" sz="2800" dirty="0"/>
              <a:t>   </a:t>
            </a:r>
            <a:r>
              <a:rPr lang="en-US" altLang="zh-TW" sz="2800" dirty="0" smtClean="0"/>
              <a:t>(</a:t>
            </a:r>
            <a:r>
              <a:rPr lang="zh-TW" altLang="en-US" sz="2800" dirty="0" smtClean="0"/>
              <a:t>数据来源：国家及各省市卫健委</a:t>
            </a:r>
            <a:r>
              <a:rPr lang="en-US" altLang="zh-TW" sz="2800" dirty="0" smtClean="0"/>
              <a:t>)</a:t>
            </a:r>
            <a:endParaRPr lang="zh-TW" altLang="en-US" sz="2800" dirty="0"/>
          </a:p>
          <a:p>
            <a:pPr marL="0" indent="0">
              <a:buNone/>
            </a:pPr>
            <a:r>
              <a:rPr lang="en-US" altLang="zh-TW" sz="2800" dirty="0">
                <a:solidFill>
                  <a:schemeClr val="accent2">
                    <a:lumMod val="75000"/>
                  </a:schemeClr>
                </a:solidFill>
              </a:rPr>
              <a:t>https://news.qq.com/zt2020/page/feiyan.htm</a:t>
            </a:r>
          </a:p>
          <a:p>
            <a:r>
              <a:rPr lang="zh-TW" altLang="en-US" sz="2800" dirty="0" smtClean="0">
                <a:solidFill>
                  <a:schemeClr val="tx1"/>
                </a:solidFill>
              </a:rPr>
              <a:t>香港特别行政区政府「</a:t>
            </a:r>
            <a:r>
              <a:rPr lang="en-US" altLang="zh-TW" sz="2800" dirty="0" smtClean="0">
                <a:solidFill>
                  <a:schemeClr val="tx1"/>
                </a:solidFill>
              </a:rPr>
              <a:t>2019</a:t>
            </a:r>
            <a:r>
              <a:rPr lang="zh-TW" altLang="en-US" sz="2800" dirty="0" smtClean="0">
                <a:solidFill>
                  <a:schemeClr val="tx1"/>
                </a:solidFill>
              </a:rPr>
              <a:t>冠状病毒病」专题</a:t>
            </a:r>
            <a:endParaRPr lang="en-HK" altLang="zh-TW" sz="2800" dirty="0">
              <a:solidFill>
                <a:schemeClr val="tx1"/>
              </a:solidFill>
            </a:endParaRPr>
          </a:p>
          <a:p>
            <a:pPr marL="0" indent="0">
              <a:buNone/>
            </a:pPr>
            <a:r>
              <a:rPr lang="zh-TW" altLang="en-US" sz="2800" dirty="0" smtClean="0">
                <a:solidFill>
                  <a:schemeClr val="tx1"/>
                </a:solidFill>
              </a:rPr>
              <a:t>   网页 </a:t>
            </a:r>
            <a:r>
              <a:rPr lang="en-US" altLang="zh-TW" sz="2800" dirty="0" smtClean="0">
                <a:solidFill>
                  <a:schemeClr val="tx1"/>
                </a:solidFill>
              </a:rPr>
              <a:t>(</a:t>
            </a:r>
            <a:r>
              <a:rPr lang="zh-TW" altLang="en-US" sz="2800" dirty="0" smtClean="0">
                <a:solidFill>
                  <a:schemeClr val="tx1"/>
                </a:solidFill>
              </a:rPr>
              <a:t>请参看网页中</a:t>
            </a:r>
            <a:r>
              <a:rPr lang="en-HK" altLang="zh-TW" sz="2800" dirty="0" smtClean="0">
                <a:solidFill>
                  <a:schemeClr val="tx1"/>
                </a:solidFill>
              </a:rPr>
              <a:t> </a:t>
            </a:r>
            <a:r>
              <a:rPr lang="en-US" altLang="zh-TW" sz="2800" dirty="0">
                <a:solidFill>
                  <a:schemeClr val="tx1"/>
                </a:solidFill>
              </a:rPr>
              <a:t>“</a:t>
            </a:r>
            <a:r>
              <a:rPr lang="zh-TW" altLang="en-US" sz="2800" i="1" dirty="0">
                <a:solidFill>
                  <a:schemeClr val="tx1"/>
                </a:solidFill>
              </a:rPr>
              <a:t>有</a:t>
            </a:r>
            <a:r>
              <a:rPr lang="en-US" altLang="zh-TW" sz="2800" i="1" dirty="0" smtClean="0">
                <a:solidFill>
                  <a:schemeClr val="tx1"/>
                </a:solidFill>
              </a:rPr>
              <a:t>2019</a:t>
            </a:r>
            <a:r>
              <a:rPr lang="zh-TW" altLang="en-US" sz="2800" i="1" dirty="0" smtClean="0">
                <a:solidFill>
                  <a:schemeClr val="tx1"/>
                </a:solidFill>
              </a:rPr>
              <a:t>冠状病毒病报告个案  </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smtClean="0">
                <a:solidFill>
                  <a:schemeClr val="tx1"/>
                </a:solidFill>
              </a:rPr>
              <a:t>的国家</a:t>
            </a:r>
            <a:r>
              <a:rPr lang="en-US" altLang="zh-TW" sz="2800" i="1" dirty="0" smtClean="0">
                <a:solidFill>
                  <a:schemeClr val="tx1"/>
                </a:solidFill>
              </a:rPr>
              <a:t>/</a:t>
            </a:r>
            <a:r>
              <a:rPr lang="zh-TW" altLang="en-US" sz="2800" i="1" dirty="0" smtClean="0">
                <a:solidFill>
                  <a:schemeClr val="tx1"/>
                </a:solidFill>
              </a:rPr>
              <a:t>地区</a:t>
            </a:r>
            <a:r>
              <a:rPr lang="en-US" altLang="zh-TW" sz="2800" dirty="0" smtClean="0">
                <a:solidFill>
                  <a:schemeClr val="tx1"/>
                </a:solidFill>
              </a:rPr>
              <a:t>” </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https://www.coronavirus.gov.hk/chi/index.html</a:t>
            </a:r>
          </a:p>
          <a:p>
            <a:pPr marL="0" indent="0">
              <a:buNone/>
            </a:pPr>
            <a:endParaRPr lang="en-US" altLang="zh-TW" sz="2800" dirty="0">
              <a:solidFill>
                <a:schemeClr val="accent2">
                  <a:lumMod val="75000"/>
                </a:schemeClr>
              </a:solidFill>
            </a:endParaRPr>
          </a:p>
          <a:p>
            <a:pPr marL="0" indent="0">
              <a:buNone/>
            </a:pPr>
            <a:r>
              <a:rPr lang="zh-TW" altLang="en-US" sz="2800" b="1" u="sng" dirty="0" smtClean="0">
                <a:solidFill>
                  <a:schemeClr val="tx1"/>
                </a:solidFill>
              </a:rPr>
              <a:t>香港确诊个案区位</a:t>
            </a:r>
            <a:r>
              <a:rPr lang="en-US" altLang="zh-TW" sz="2800" b="1" u="sng" dirty="0" smtClean="0">
                <a:solidFill>
                  <a:schemeClr val="tx1"/>
                </a:solidFill>
              </a:rPr>
              <a:t>(</a:t>
            </a:r>
            <a:r>
              <a:rPr lang="zh-TW" altLang="en-US" sz="2800" b="1" u="sng" dirty="0" smtClean="0">
                <a:solidFill>
                  <a:schemeClr val="tx1"/>
                </a:solidFill>
              </a:rPr>
              <a:t>过去</a:t>
            </a:r>
            <a:r>
              <a:rPr lang="en-US" altLang="zh-TW" sz="2800" b="1" u="sng" dirty="0" smtClean="0">
                <a:solidFill>
                  <a:schemeClr val="tx1"/>
                </a:solidFill>
              </a:rPr>
              <a:t>14</a:t>
            </a:r>
            <a:r>
              <a:rPr lang="zh-TW" altLang="en-US" sz="2800" b="1" u="sng" dirty="0" smtClean="0">
                <a:solidFill>
                  <a:schemeClr val="tx1"/>
                </a:solidFill>
              </a:rPr>
              <a:t>天内</a:t>
            </a:r>
            <a:r>
              <a:rPr lang="en-US" altLang="zh-TW" sz="2800" b="1" u="sng" dirty="0" smtClean="0">
                <a:solidFill>
                  <a:schemeClr val="tx1"/>
                </a:solidFill>
              </a:rPr>
              <a:t>)</a:t>
            </a:r>
            <a:r>
              <a:rPr lang="zh-TW" altLang="en-US" sz="2800" b="1" u="sng" dirty="0" smtClean="0">
                <a:solidFill>
                  <a:schemeClr val="tx1"/>
                </a:solidFill>
              </a:rPr>
              <a:t>的数据：</a:t>
            </a:r>
            <a:endParaRPr lang="en-US" altLang="zh-TW" sz="2800" b="1" u="sng" dirty="0">
              <a:solidFill>
                <a:schemeClr val="tx1"/>
              </a:solidFill>
            </a:endParaRPr>
          </a:p>
          <a:p>
            <a:r>
              <a:rPr lang="zh-TW" altLang="en-US" sz="2800" dirty="0" smtClean="0">
                <a:solidFill>
                  <a:schemeClr val="tx1"/>
                </a:solidFill>
              </a:rPr>
              <a:t>香港特别行政区政府「</a:t>
            </a:r>
            <a:r>
              <a:rPr lang="en-US" altLang="zh-TW" sz="2800" dirty="0" smtClean="0">
                <a:solidFill>
                  <a:schemeClr val="tx1"/>
                </a:solidFill>
              </a:rPr>
              <a:t>2019</a:t>
            </a:r>
            <a:r>
              <a:rPr lang="zh-TW" altLang="en-US" sz="2800" dirty="0" smtClean="0">
                <a:solidFill>
                  <a:schemeClr val="tx1"/>
                </a:solidFill>
              </a:rPr>
              <a:t>冠状病毒病」专题</a:t>
            </a:r>
            <a:endParaRPr lang="en-HK" altLang="zh-TW" sz="2800" dirty="0">
              <a:solidFill>
                <a:schemeClr val="tx1"/>
              </a:solidFill>
            </a:endParaRPr>
          </a:p>
          <a:p>
            <a:pPr marL="0" indent="0">
              <a:buNone/>
            </a:pPr>
            <a:r>
              <a:rPr lang="zh-TW" altLang="en-US" sz="2800" dirty="0" smtClean="0">
                <a:solidFill>
                  <a:schemeClr val="tx1"/>
                </a:solidFill>
              </a:rPr>
              <a:t>   网页 </a:t>
            </a:r>
            <a:r>
              <a:rPr lang="en-US" altLang="zh-TW" sz="2800" dirty="0" smtClean="0">
                <a:solidFill>
                  <a:schemeClr val="tx1"/>
                </a:solidFill>
              </a:rPr>
              <a:t>(</a:t>
            </a:r>
            <a:r>
              <a:rPr lang="zh-TW" altLang="en-US" sz="2800" dirty="0" smtClean="0">
                <a:solidFill>
                  <a:schemeClr val="tx1"/>
                </a:solidFill>
              </a:rPr>
              <a:t>请参看网页中</a:t>
            </a:r>
            <a:r>
              <a:rPr lang="en-US" altLang="zh-TW" sz="2800" dirty="0" smtClean="0">
                <a:solidFill>
                  <a:schemeClr val="tx1"/>
                </a:solidFill>
              </a:rPr>
              <a:t>“</a:t>
            </a:r>
            <a:r>
              <a:rPr lang="zh-TW" altLang="en-US" sz="2800" i="1" dirty="0" smtClean="0">
                <a:solidFill>
                  <a:schemeClr val="tx1"/>
                </a:solidFill>
              </a:rPr>
              <a:t>过去</a:t>
            </a:r>
            <a:r>
              <a:rPr lang="en-US" altLang="zh-TW" sz="2800" i="1" dirty="0" smtClean="0">
                <a:solidFill>
                  <a:schemeClr val="tx1"/>
                </a:solidFill>
              </a:rPr>
              <a:t>14</a:t>
            </a:r>
            <a:r>
              <a:rPr lang="zh-TW" altLang="en-US" sz="2800" i="1" dirty="0" smtClean="0">
                <a:solidFill>
                  <a:schemeClr val="tx1"/>
                </a:solidFill>
              </a:rPr>
              <a:t>天内曾有确诊</a:t>
            </a:r>
            <a:r>
              <a:rPr lang="en-US" altLang="zh-TW" sz="2800" i="1" dirty="0" smtClean="0">
                <a:solidFill>
                  <a:schemeClr val="tx1"/>
                </a:solidFill>
              </a:rPr>
              <a:t>2019</a:t>
            </a:r>
            <a:r>
              <a:rPr lang="zh-TW" altLang="en-US" sz="2800" i="1" dirty="0" smtClean="0">
                <a:solidFill>
                  <a:schemeClr val="tx1"/>
                </a:solidFill>
              </a:rPr>
              <a:t>冠状</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smtClean="0">
                <a:solidFill>
                  <a:schemeClr val="tx1"/>
                </a:solidFill>
              </a:rPr>
              <a:t>病毒病个案的大厦名单</a:t>
            </a:r>
            <a:r>
              <a:rPr lang="en-US" altLang="zh-TW" sz="2800" i="1" dirty="0" smtClean="0">
                <a:solidFill>
                  <a:schemeClr val="tx1"/>
                </a:solidFill>
              </a:rPr>
              <a:t>”</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  https://www.coronavirus.gov.hk/chi/index.html</a:t>
            </a:r>
          </a:p>
          <a:p>
            <a:endParaRPr lang="en-HK" sz="2100" dirty="0">
              <a:solidFill>
                <a:schemeClr val="tx1"/>
              </a:solidFill>
            </a:endParaRPr>
          </a:p>
        </p:txBody>
      </p:sp>
    </p:spTree>
    <p:extLst>
      <p:ext uri="{BB962C8B-B14F-4D97-AF65-F5344CB8AC3E}">
        <p14:creationId xmlns:p14="http://schemas.microsoft.com/office/powerpoint/2010/main" val="1098722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8AF64-89BF-4A68-BBD0-98A49DB979B4}"/>
              </a:ext>
            </a:extLst>
          </p:cNvPr>
          <p:cNvSpPr>
            <a:spLocks noGrp="1"/>
          </p:cNvSpPr>
          <p:nvPr>
            <p:ph idx="1"/>
          </p:nvPr>
        </p:nvSpPr>
        <p:spPr>
          <a:xfrm>
            <a:off x="250504" y="433632"/>
            <a:ext cx="6929747" cy="4964067"/>
          </a:xfrm>
        </p:spPr>
        <p:txBody>
          <a:bodyPr>
            <a:normAutofit/>
          </a:bodyPr>
          <a:lstStyle/>
          <a:p>
            <a:r>
              <a:rPr lang="zh-TW" altLang="en-US" sz="3000" dirty="0" smtClean="0"/>
              <a:t>根据以上数据 </a:t>
            </a:r>
            <a:r>
              <a:rPr lang="en-US" altLang="zh-TW" sz="3000" dirty="0" smtClean="0"/>
              <a:t>/ </a:t>
            </a:r>
            <a:r>
              <a:rPr lang="zh-TW" altLang="en-US" sz="3000" dirty="0" smtClean="0"/>
              <a:t>其他数据来源</a:t>
            </a:r>
            <a:r>
              <a:rPr lang="en-US" altLang="zh-TW" sz="3000" dirty="0" smtClean="0">
                <a:solidFill>
                  <a:schemeClr val="tx1"/>
                </a:solidFill>
              </a:rPr>
              <a:t>(</a:t>
            </a:r>
            <a:r>
              <a:rPr lang="zh-TW" altLang="en-US" sz="3000" dirty="0" smtClean="0">
                <a:solidFill>
                  <a:schemeClr val="tx1"/>
                </a:solidFill>
              </a:rPr>
              <a:t>可参考相关的学生工作纸</a:t>
            </a:r>
            <a:r>
              <a:rPr lang="en-US" altLang="zh-TW" sz="3000" dirty="0" smtClean="0">
                <a:solidFill>
                  <a:schemeClr val="tx1"/>
                </a:solidFill>
              </a:rPr>
              <a:t>)</a:t>
            </a:r>
            <a:r>
              <a:rPr lang="zh-TW" altLang="en-US" sz="3000" dirty="0" smtClean="0">
                <a:solidFill>
                  <a:schemeClr val="tx1"/>
                </a:solidFill>
              </a:rPr>
              <a:t>，教师可</a:t>
            </a:r>
            <a:r>
              <a:rPr lang="zh-TW" altLang="en-US" sz="3000" dirty="0" smtClean="0"/>
              <a:t>着其学生在以下三张不同层面的地图展示其数据</a:t>
            </a:r>
            <a:r>
              <a:rPr lang="en-US" altLang="zh-TW" sz="3000" dirty="0" smtClean="0"/>
              <a:t>(</a:t>
            </a:r>
            <a:r>
              <a:rPr lang="zh-TW" altLang="en-US" sz="3000" dirty="0"/>
              <a:t>即</a:t>
            </a:r>
            <a:r>
              <a:rPr lang="en-US" altLang="zh-TW" sz="3000" dirty="0"/>
              <a:t>2020</a:t>
            </a:r>
            <a:r>
              <a:rPr lang="zh-TW" altLang="en-US" sz="3000" dirty="0"/>
              <a:t>年某一天</a:t>
            </a:r>
            <a:r>
              <a:rPr lang="en-US" altLang="zh-TW" sz="3000" dirty="0" smtClean="0"/>
              <a:t>[</a:t>
            </a:r>
            <a:r>
              <a:rPr lang="zh-TW" altLang="en-US" sz="3000" dirty="0" smtClean="0"/>
              <a:t>所获取</a:t>
            </a:r>
            <a:r>
              <a:rPr lang="en-US" altLang="zh-TW" sz="3000" dirty="0" smtClean="0"/>
              <a:t>]</a:t>
            </a:r>
            <a:r>
              <a:rPr lang="zh-TW" altLang="en-US" sz="3000" dirty="0" smtClean="0"/>
              <a:t>的数据</a:t>
            </a:r>
            <a:r>
              <a:rPr lang="en-US" altLang="zh-TW" sz="3200" dirty="0" smtClean="0"/>
              <a:t>)</a:t>
            </a:r>
            <a:r>
              <a:rPr lang="zh-TW" altLang="en-US" sz="3200" dirty="0"/>
              <a:t>：</a:t>
            </a:r>
            <a:endParaRPr lang="en-HK" sz="3200" dirty="0"/>
          </a:p>
        </p:txBody>
      </p:sp>
      <p:pic>
        <p:nvPicPr>
          <p:cNvPr id="5" name="Picture 4" descr="A picture containing text, map&#10;&#10;Description automatically generated">
            <a:extLst>
              <a:ext uri="{FF2B5EF4-FFF2-40B4-BE49-F238E27FC236}">
                <a16:creationId xmlns:a16="http://schemas.microsoft.com/office/drawing/2014/main" id="{86A26D82-4FE7-4489-BD01-FBC66E29773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0765" y="2518993"/>
            <a:ext cx="7474213" cy="4304717"/>
          </a:xfrm>
          <a:prstGeom prst="rect">
            <a:avLst/>
          </a:prstGeom>
        </p:spPr>
      </p:pic>
      <p:sp>
        <p:nvSpPr>
          <p:cNvPr id="6" name="Thought Bubble: Cloud 5">
            <a:extLst>
              <a:ext uri="{FF2B5EF4-FFF2-40B4-BE49-F238E27FC236}">
                <a16:creationId xmlns:a16="http://schemas.microsoft.com/office/drawing/2014/main" id="{622F7077-F477-4B5D-8C57-2004427736BE}"/>
              </a:ext>
            </a:extLst>
          </p:cNvPr>
          <p:cNvSpPr/>
          <p:nvPr/>
        </p:nvSpPr>
        <p:spPr>
          <a:xfrm>
            <a:off x="7070932" y="3612087"/>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本地</a:t>
            </a:r>
            <a:endParaRPr lang="en-HK" altLang="zh-TW" sz="2400" dirty="0"/>
          </a:p>
          <a:p>
            <a:pPr algn="ctr"/>
            <a:r>
              <a:rPr lang="zh-TW" altLang="en-US" sz="2400" dirty="0" smtClean="0"/>
              <a:t>层面</a:t>
            </a:r>
            <a:endParaRPr lang="en-HK" sz="2400" dirty="0"/>
          </a:p>
        </p:txBody>
      </p:sp>
    </p:spTree>
    <p:extLst>
      <p:ext uri="{BB962C8B-B14F-4D97-AF65-F5344CB8AC3E}">
        <p14:creationId xmlns:p14="http://schemas.microsoft.com/office/powerpoint/2010/main" val="2620152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hqprint">
            <a:extLst>
              <a:ext uri="{28A0092B-C50C-407E-A947-70E740481C1C}">
                <a14:useLocalDpi xmlns:a14="http://schemas.microsoft.com/office/drawing/2010/main" val="0"/>
              </a:ext>
            </a:extLst>
          </a:blip>
          <a:srcRect t="13590" b="31025"/>
          <a:stretch/>
        </p:blipFill>
        <p:spPr>
          <a:xfrm>
            <a:off x="360047" y="764930"/>
            <a:ext cx="7306845" cy="5724362"/>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6" name="Thought Bubble: Cloud 3">
            <a:extLst>
              <a:ext uri="{FF2B5EF4-FFF2-40B4-BE49-F238E27FC236}">
                <a16:creationId xmlns:a16="http://schemas.microsoft.com/office/drawing/2014/main" id="{59AAAC37-3459-4E10-9A4C-B58ABF8CCA35}"/>
              </a:ext>
            </a:extLst>
          </p:cNvPr>
          <p:cNvSpPr/>
          <p:nvPr/>
        </p:nvSpPr>
        <p:spPr>
          <a:xfrm>
            <a:off x="7041823" y="1802656"/>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smtClean="0"/>
              <a:t>国家</a:t>
            </a:r>
            <a:endParaRPr lang="en-HK" altLang="zh-TW" sz="2400" dirty="0"/>
          </a:p>
          <a:p>
            <a:pPr algn="ctr"/>
            <a:r>
              <a:rPr lang="zh-TW" altLang="en-US" sz="2400" dirty="0" smtClean="0"/>
              <a:t>层面</a:t>
            </a:r>
            <a:endParaRPr lang="en-HK" sz="2400" dirty="0"/>
          </a:p>
        </p:txBody>
      </p:sp>
    </p:spTree>
    <p:extLst>
      <p:ext uri="{BB962C8B-B14F-4D97-AF65-F5344CB8AC3E}">
        <p14:creationId xmlns:p14="http://schemas.microsoft.com/office/powerpoint/2010/main" val="1747056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6F53D3A8-57BE-452A-9AEC-9CA3B8A6A4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556" y="1051582"/>
            <a:ext cx="8682888" cy="5534690"/>
          </a:xfrm>
          <a:prstGeom prst="rect">
            <a:avLst/>
          </a:prstGeom>
        </p:spPr>
      </p:pic>
      <p:sp>
        <p:nvSpPr>
          <p:cNvPr id="4" name="Thought Bubble: Cloud 3">
            <a:extLst>
              <a:ext uri="{FF2B5EF4-FFF2-40B4-BE49-F238E27FC236}">
                <a16:creationId xmlns:a16="http://schemas.microsoft.com/office/drawing/2014/main" id="{A154FD22-B042-47BA-9DB9-9D8597658269}"/>
              </a:ext>
            </a:extLst>
          </p:cNvPr>
          <p:cNvSpPr/>
          <p:nvPr/>
        </p:nvSpPr>
        <p:spPr>
          <a:xfrm>
            <a:off x="5524758" y="79318"/>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全球</a:t>
            </a:r>
            <a:endParaRPr lang="en-HK" altLang="zh-TW" sz="2400" dirty="0"/>
          </a:p>
          <a:p>
            <a:pPr algn="ctr"/>
            <a:r>
              <a:rPr lang="zh-TW" altLang="en-US" sz="2400" dirty="0" smtClean="0"/>
              <a:t>层面</a:t>
            </a:r>
            <a:endParaRPr lang="en-HK" sz="2400" dirty="0"/>
          </a:p>
        </p:txBody>
      </p:sp>
    </p:spTree>
    <p:extLst>
      <p:ext uri="{BB962C8B-B14F-4D97-AF65-F5344CB8AC3E}">
        <p14:creationId xmlns:p14="http://schemas.microsoft.com/office/powerpoint/2010/main" val="1893341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ball&#10;&#10;Description automatically generated">
            <a:extLst>
              <a:ext uri="{FF2B5EF4-FFF2-40B4-BE49-F238E27FC236}">
                <a16:creationId xmlns:a16="http://schemas.microsoft.com/office/drawing/2014/main" id="{63B1978A-3A71-4A2B-93C4-4AC1181CB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59" y="1555422"/>
            <a:ext cx="3594219" cy="3621379"/>
          </a:xfrm>
          <a:prstGeom prst="rect">
            <a:avLst/>
          </a:prstGeom>
        </p:spPr>
      </p:pic>
      <p:sp>
        <p:nvSpPr>
          <p:cNvPr id="3" name="Content Placeholder 2">
            <a:extLst>
              <a:ext uri="{FF2B5EF4-FFF2-40B4-BE49-F238E27FC236}">
                <a16:creationId xmlns:a16="http://schemas.microsoft.com/office/drawing/2014/main" id="{034A0C7B-AE45-430A-8D15-B5E5AB7CA0BC}"/>
              </a:ext>
            </a:extLst>
          </p:cNvPr>
          <p:cNvSpPr>
            <a:spLocks noGrp="1"/>
          </p:cNvSpPr>
          <p:nvPr>
            <p:ph idx="1"/>
          </p:nvPr>
        </p:nvSpPr>
        <p:spPr>
          <a:xfrm>
            <a:off x="5386293" y="1234911"/>
            <a:ext cx="3384741" cy="4920356"/>
          </a:xfrm>
        </p:spPr>
        <p:txBody>
          <a:bodyPr anchor="t">
            <a:normAutofit/>
          </a:bodyPr>
          <a:lstStyle/>
          <a:p>
            <a:r>
              <a:rPr lang="zh-TW" altLang="en-US" sz="3200" dirty="0" smtClean="0">
                <a:solidFill>
                  <a:srgbClr val="FFFFFF"/>
                </a:solidFill>
              </a:rPr>
              <a:t>绘画后，着同学根据图表</a:t>
            </a:r>
            <a:r>
              <a:rPr lang="zh-TW" altLang="en-US" sz="3200" dirty="0" smtClean="0">
                <a:solidFill>
                  <a:schemeClr val="bg1"/>
                </a:solidFill>
              </a:rPr>
              <a:t>资料，描述全球于</a:t>
            </a:r>
            <a:r>
              <a:rPr lang="en-US" altLang="zh-TW" sz="3200" dirty="0" smtClean="0">
                <a:solidFill>
                  <a:schemeClr val="bg1"/>
                </a:solidFill>
              </a:rPr>
              <a:t>2020</a:t>
            </a:r>
            <a:r>
              <a:rPr lang="zh-TW" altLang="en-US" sz="3200" dirty="0">
                <a:solidFill>
                  <a:schemeClr val="bg1"/>
                </a:solidFill>
              </a:rPr>
              <a:t>年的某一天</a:t>
            </a:r>
            <a:r>
              <a:rPr lang="zh-TW" altLang="en-US" sz="3200" dirty="0" smtClean="0">
                <a:solidFill>
                  <a:schemeClr val="bg1"/>
                </a:solidFill>
              </a:rPr>
              <a:t>，冠状病毒病</a:t>
            </a:r>
            <a:r>
              <a:rPr lang="zh-TW" altLang="en-US" sz="3200" dirty="0">
                <a:solidFill>
                  <a:schemeClr val="bg1"/>
                </a:solidFill>
              </a:rPr>
              <a:t>在爆发</a:t>
            </a:r>
            <a:r>
              <a:rPr lang="zh-TW" altLang="en-US" sz="3200" dirty="0" smtClean="0">
                <a:solidFill>
                  <a:srgbClr val="FFFFFF"/>
                </a:solidFill>
              </a:rPr>
              <a:t>后的蔓延情况</a:t>
            </a:r>
            <a:endParaRPr lang="en-HK" sz="3200" dirty="0">
              <a:solidFill>
                <a:srgbClr val="FFFFFF"/>
              </a:solidFill>
            </a:endParaRPr>
          </a:p>
        </p:txBody>
      </p:sp>
    </p:spTree>
    <p:extLst>
      <p:ext uri="{BB962C8B-B14F-4D97-AF65-F5344CB8AC3E}">
        <p14:creationId xmlns:p14="http://schemas.microsoft.com/office/powerpoint/2010/main" val="39868319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236F40-0FE5-4989-AA5F-59C36A5616E3}"/>
              </a:ext>
            </a:extLst>
          </p:cNvPr>
          <p:cNvSpPr>
            <a:spLocks noGrp="1"/>
          </p:cNvSpPr>
          <p:nvPr>
            <p:ph idx="1"/>
          </p:nvPr>
        </p:nvSpPr>
        <p:spPr>
          <a:xfrm>
            <a:off x="229167" y="232410"/>
            <a:ext cx="6840935" cy="6393179"/>
          </a:xfrm>
        </p:spPr>
        <p:txBody>
          <a:bodyPr>
            <a:noAutofit/>
          </a:bodyPr>
          <a:lstStyle/>
          <a:p>
            <a:r>
              <a:rPr lang="zh-TW" altLang="en-US" sz="3200" dirty="0" smtClean="0">
                <a:solidFill>
                  <a:schemeClr val="tx1"/>
                </a:solidFill>
              </a:rPr>
              <a:t>为何冠状病毒病蔓延得这么快？</a:t>
            </a:r>
            <a:endParaRPr lang="en-HK" altLang="zh-TW" sz="3200" dirty="0">
              <a:solidFill>
                <a:schemeClr val="tx1"/>
              </a:solidFill>
            </a:endParaRPr>
          </a:p>
          <a:p>
            <a:r>
              <a:rPr lang="zh-TW" altLang="en-US" sz="3200" dirty="0" smtClean="0">
                <a:solidFill>
                  <a:schemeClr val="tx1"/>
                </a:solidFill>
              </a:rPr>
              <a:t>这与中国于</a:t>
            </a:r>
            <a:r>
              <a:rPr lang="en-US" altLang="zh-TW" sz="3200" dirty="0" smtClean="0">
                <a:solidFill>
                  <a:schemeClr val="tx1"/>
                </a:solidFill>
              </a:rPr>
              <a:t>2020</a:t>
            </a:r>
            <a:r>
              <a:rPr lang="zh-TW" altLang="en-US" sz="3200" dirty="0">
                <a:solidFill>
                  <a:schemeClr val="tx1"/>
                </a:solidFill>
              </a:rPr>
              <a:t>年</a:t>
            </a:r>
            <a:r>
              <a:rPr lang="en-US" altLang="zh-TW" sz="3200" dirty="0" smtClean="0">
                <a:solidFill>
                  <a:schemeClr val="tx1"/>
                </a:solidFill>
              </a:rPr>
              <a:t>1</a:t>
            </a:r>
            <a:r>
              <a:rPr lang="zh-TW" altLang="en-US" sz="3200" dirty="0" smtClean="0">
                <a:solidFill>
                  <a:schemeClr val="tx1"/>
                </a:solidFill>
              </a:rPr>
              <a:t>月中正值农历新年前的</a:t>
            </a:r>
            <a:r>
              <a:rPr lang="en-US" altLang="zh-TW" sz="3200" dirty="0" smtClean="0">
                <a:solidFill>
                  <a:schemeClr val="tx1"/>
                </a:solidFill>
              </a:rPr>
              <a:t>“</a:t>
            </a:r>
            <a:r>
              <a:rPr lang="zh-TW" altLang="en-US" sz="3200" dirty="0" smtClean="0">
                <a:solidFill>
                  <a:schemeClr val="tx1"/>
                </a:solidFill>
              </a:rPr>
              <a:t>春运</a:t>
            </a:r>
            <a:r>
              <a:rPr lang="en-US" altLang="zh-TW" sz="3200" dirty="0" smtClean="0">
                <a:solidFill>
                  <a:schemeClr val="tx1"/>
                </a:solidFill>
              </a:rPr>
              <a:t>”</a:t>
            </a:r>
            <a:r>
              <a:rPr lang="zh-TW" altLang="en-US" sz="3200" dirty="0" smtClean="0">
                <a:solidFill>
                  <a:schemeClr val="tx1"/>
                </a:solidFill>
              </a:rPr>
              <a:t> ，以及全球化及世界各地交通运输的紧密连系有关吗？</a:t>
            </a:r>
            <a:endParaRPr lang="en-HK" altLang="zh-TW" sz="3200" dirty="0">
              <a:solidFill>
                <a:schemeClr val="tx1"/>
              </a:solidFill>
            </a:endParaRPr>
          </a:p>
          <a:p>
            <a:pPr marL="0" indent="0">
              <a:buNone/>
            </a:pPr>
            <a:endParaRPr lang="en-HK" altLang="zh-TW" sz="3200" dirty="0">
              <a:solidFill>
                <a:schemeClr val="tx1"/>
              </a:solidFill>
            </a:endParaRPr>
          </a:p>
          <a:p>
            <a:r>
              <a:rPr lang="zh-TW" altLang="en-US" sz="3200" b="1" u="sng" dirty="0" smtClean="0">
                <a:solidFill>
                  <a:schemeClr val="tx1"/>
                </a:solidFill>
              </a:rPr>
              <a:t>延伸问题：</a:t>
            </a:r>
            <a:endParaRPr lang="en-HK" altLang="zh-TW" sz="3200" b="1" u="sng" dirty="0">
              <a:solidFill>
                <a:schemeClr val="tx1"/>
              </a:solidFill>
            </a:endParaRPr>
          </a:p>
          <a:p>
            <a:pPr marL="0" indent="0">
              <a:buNone/>
            </a:pPr>
            <a:r>
              <a:rPr lang="zh-TW" altLang="en-US" sz="3200" dirty="0" smtClean="0">
                <a:solidFill>
                  <a:schemeClr val="tx1"/>
                </a:solidFill>
              </a:rPr>
              <a:t>随着科技及运输的不断进步，运输速度及运量定必日益提升，世界各地人们间的交流、活动及出行亦会趋向更为频繁。你认为各地政府及不同团体在未来应如何加强合作联系，以应对如疫症等的相关危机？</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76721" y="2012829"/>
            <a:ext cx="1844731" cy="1894236"/>
          </a:xfrm>
          <a:prstGeom prst="rect">
            <a:avLst/>
          </a:prstGeom>
        </p:spPr>
      </p:pic>
    </p:spTree>
    <p:extLst>
      <p:ext uri="{BB962C8B-B14F-4D97-AF65-F5344CB8AC3E}">
        <p14:creationId xmlns:p14="http://schemas.microsoft.com/office/powerpoint/2010/main" val="3259367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2AC1-2939-480D-9EC1-54F876CF2CF0}"/>
              </a:ext>
            </a:extLst>
          </p:cNvPr>
          <p:cNvSpPr>
            <a:spLocks noGrp="1"/>
          </p:cNvSpPr>
          <p:nvPr>
            <p:ph idx="1"/>
          </p:nvPr>
        </p:nvSpPr>
        <p:spPr>
          <a:xfrm>
            <a:off x="688156" y="1197205"/>
            <a:ext cx="5806912" cy="3827282"/>
          </a:xfrm>
          <a:solidFill>
            <a:srgbClr val="92D050"/>
          </a:solidFill>
          <a:ln w="31750">
            <a:solidFill>
              <a:schemeClr val="accent1">
                <a:shade val="50000"/>
              </a:schemeClr>
            </a:solidFill>
          </a:ln>
        </p:spPr>
        <p:txBody>
          <a:bodyPr>
            <a:normAutofit lnSpcReduction="10000"/>
          </a:bodyPr>
          <a:lstStyle/>
          <a:p>
            <a:pPr marL="0" indent="0">
              <a:buNone/>
            </a:pPr>
            <a:r>
              <a:rPr lang="zh-TW" altLang="en-US" sz="3200" b="1" u="sng" dirty="0">
                <a:solidFill>
                  <a:schemeClr val="tx1"/>
                </a:solidFill>
              </a:rPr>
              <a:t>注意：</a:t>
            </a:r>
            <a:endParaRPr lang="en-HK" altLang="zh-TW" sz="3200" b="1" u="sng" dirty="0">
              <a:solidFill>
                <a:schemeClr val="tx1"/>
              </a:solidFill>
            </a:endParaRPr>
          </a:p>
          <a:p>
            <a:pPr marL="0" indent="0">
              <a:buNone/>
            </a:pPr>
            <a:r>
              <a:rPr lang="zh-TW" altLang="en-US" sz="3200" dirty="0" smtClean="0">
                <a:solidFill>
                  <a:schemeClr val="tx1"/>
                </a:solidFill>
              </a:rPr>
              <a:t>由于冠状病毒病正在全球蔓延及疫情仍在发展中，教师应提醒学生在研习本课题时，应留意相关的数据每日都会不断更新及变化，他们应小心分析各数据，并适时留意疫情的最新数据及发展</a:t>
            </a:r>
            <a:endParaRPr lang="en-HK" sz="3200" dirty="0">
              <a:solidFill>
                <a:schemeClr val="tx1"/>
              </a:solidFill>
            </a:endParaRPr>
          </a:p>
        </p:txBody>
      </p:sp>
    </p:spTree>
    <p:extLst>
      <p:ext uri="{BB962C8B-B14F-4D97-AF65-F5344CB8AC3E}">
        <p14:creationId xmlns:p14="http://schemas.microsoft.com/office/powerpoint/2010/main" val="515660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B2D2F34-9725-442E-8805-959FD79126AA}"/>
              </a:ext>
            </a:extLst>
          </p:cNvPr>
          <p:cNvSpPr txBox="1">
            <a:spLocks/>
          </p:cNvSpPr>
          <p:nvPr/>
        </p:nvSpPr>
        <p:spPr>
          <a:xfrm>
            <a:off x="339365" y="388856"/>
            <a:ext cx="8107051" cy="6080288"/>
          </a:xfrm>
          <a:prstGeom prst="rect">
            <a:avLst/>
          </a:prstGeom>
          <a:solidFill>
            <a:schemeClr val="accent3">
              <a:lumMod val="20000"/>
              <a:lumOff val="80000"/>
            </a:schemeClr>
          </a:solidFill>
          <a:ln w="31750">
            <a:solidFill>
              <a:schemeClr val="accent3">
                <a:lumMod val="50000"/>
              </a:schemeClr>
            </a:solidFill>
          </a:ln>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注意：</a:t>
            </a:r>
            <a:endParaRPr kumimoji="0" lang="en-HK" altLang="zh-TW"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在分析及解释数据时，教师应提醒学生：</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lvl="0">
              <a:buClr>
                <a:srgbClr val="90C226"/>
              </a:buClr>
              <a:buFont typeface="Wingdings" panose="05000000000000000000" pitchFamily="2" charset="2"/>
              <a:buChar char="§"/>
              <a:defRPr/>
            </a:pPr>
            <a:r>
              <a:rPr lang="zh-TW" altLang="en-US" sz="3200" dirty="0" smtClean="0">
                <a:solidFill>
                  <a:schemeClr val="tx1"/>
                </a:solidFill>
              </a:rPr>
              <a:t>世界各国或城市的人口数量、密度及分布等情况皆不尽相同，</a:t>
            </a: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故不宜直接以各地的感染人数来判断疫情的严重程度</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世界各地的经济发展、对外开放及交通连系程度皆不同，可影响其出入境及感染人数，故解释数据时要谨慎小心</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世界各国</a:t>
            </a:r>
            <a:r>
              <a:rPr kumimoji="0" lang="en-US" altLang="zh-TW"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a:t>
            </a: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各地在应对冠状病毒病的谨慎程度、态度、速度及策略等皆各异，因而令各地出现不同的感染情况，故解释数据时必须小心留意</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endParaRPr kumimoji="0" lang="en-HK" altLang="zh-TW" sz="3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579564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102720" y="151279"/>
            <a:ext cx="6854261" cy="1715228"/>
          </a:xfrm>
        </p:spPr>
        <p:txBody>
          <a:bodyPr>
            <a:noAutofit/>
          </a:bodyPr>
          <a:lstStyle/>
          <a:p>
            <a:pPr algn="ctr"/>
            <a:r>
              <a:rPr lang="en-US" altLang="zh-TW" b="1" u="sng" dirty="0"/>
              <a:t>(</a:t>
            </a:r>
            <a:r>
              <a:rPr lang="zh-TW" altLang="en-US" b="1" u="sng" dirty="0"/>
              <a:t>四</a:t>
            </a:r>
            <a:r>
              <a:rPr lang="en-US" altLang="zh-TW" b="1" u="sng" dirty="0"/>
              <a:t>) </a:t>
            </a:r>
            <a:r>
              <a:rPr lang="zh-TW" altLang="en-US" b="1" u="sng" dirty="0" smtClean="0"/>
              <a:t>通过研习冠状病毒病来训练高中地理科学生的数据处理、</a:t>
            </a:r>
            <a:r>
              <a:rPr lang="en-US" altLang="zh-TW" b="1" u="sng" dirty="0"/>
              <a:t/>
            </a:r>
            <a:br>
              <a:rPr lang="en-US" altLang="zh-TW" b="1" u="sng" dirty="0"/>
            </a:br>
            <a:r>
              <a:rPr lang="zh-TW" altLang="en-US" b="1" u="sng" dirty="0" smtClean="0"/>
              <a:t>汇报及分析技能 </a:t>
            </a:r>
            <a:r>
              <a:rPr lang="en-US" altLang="zh-TW" b="1" u="sng" dirty="0" smtClean="0"/>
              <a:t>(</a:t>
            </a:r>
            <a:r>
              <a:rPr lang="zh-TW" altLang="en-US" b="1" u="sng" dirty="0" smtClean="0"/>
              <a:t>进阶训练</a:t>
            </a:r>
            <a:r>
              <a:rPr lang="en-US" altLang="zh-TW" b="1" u="sng" dirty="0" smtClean="0"/>
              <a:t>)</a:t>
            </a: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69682" y="1866508"/>
            <a:ext cx="7541443" cy="4991492"/>
          </a:xfrm>
        </p:spPr>
        <p:txBody>
          <a:bodyPr>
            <a:normAutofit/>
          </a:bodyPr>
          <a:lstStyle/>
          <a:p>
            <a:r>
              <a:rPr lang="zh-TW" altLang="en-US" sz="2800" dirty="0" smtClean="0"/>
              <a:t>教师在</a:t>
            </a:r>
            <a:r>
              <a:rPr lang="zh-TW" altLang="en-US" sz="2800" b="1" dirty="0" smtClean="0"/>
              <a:t>高中地理科学生</a:t>
            </a:r>
            <a:r>
              <a:rPr lang="zh-TW" altLang="en-US" sz="2800" dirty="0" smtClean="0"/>
              <a:t>完成</a:t>
            </a:r>
            <a:r>
              <a:rPr lang="zh-TW" altLang="en-US" sz="2800" dirty="0"/>
              <a:t>前面第</a:t>
            </a:r>
            <a:r>
              <a:rPr lang="en-US" altLang="zh-TW" sz="2800" dirty="0"/>
              <a:t>(</a:t>
            </a:r>
            <a:r>
              <a:rPr lang="zh-TW" altLang="en-US" sz="2800" dirty="0">
                <a:solidFill>
                  <a:schemeClr val="tx1"/>
                </a:solidFill>
              </a:rPr>
              <a:t>三</a:t>
            </a:r>
            <a:r>
              <a:rPr lang="en-US" altLang="zh-TW" sz="2800" dirty="0" smtClean="0"/>
              <a:t>)</a:t>
            </a:r>
            <a:r>
              <a:rPr lang="zh-TW" altLang="en-US" sz="2800" dirty="0" smtClean="0"/>
              <a:t>部分的三种图表后，可再给他们以下其中一些</a:t>
            </a:r>
            <a:r>
              <a:rPr lang="zh-TW" altLang="en-US" sz="2800" b="1" dirty="0" smtClean="0"/>
              <a:t>数据处理、汇报及分析的进阶训练</a:t>
            </a:r>
            <a:r>
              <a:rPr lang="zh-TW" altLang="en-US" sz="2800" dirty="0" smtClean="0"/>
              <a:t>：</a:t>
            </a:r>
            <a:endParaRPr lang="en-HK" altLang="zh-TW" sz="2800" dirty="0"/>
          </a:p>
          <a:p>
            <a:pPr marL="0" indent="0">
              <a:buNone/>
            </a:pPr>
            <a:r>
              <a:rPr lang="en-US" altLang="zh-TW" sz="2800" dirty="0"/>
              <a:t>(1) </a:t>
            </a:r>
            <a:r>
              <a:rPr lang="zh-TW" altLang="en-US" sz="2800" dirty="0" smtClean="0"/>
              <a:t>请学生</a:t>
            </a:r>
            <a:r>
              <a:rPr lang="zh-TW" altLang="en-US" sz="2800" dirty="0" smtClean="0">
                <a:solidFill>
                  <a:schemeClr val="tx1"/>
                </a:solidFill>
              </a:rPr>
              <a:t>分析及比较</a:t>
            </a:r>
            <a:r>
              <a:rPr lang="zh-TW" altLang="en-US" sz="2800" dirty="0" smtClean="0"/>
              <a:t>前面三种</a:t>
            </a:r>
            <a:r>
              <a:rPr lang="zh-TW" altLang="en-US" sz="2800" b="1" dirty="0" smtClean="0"/>
              <a:t>数据表达方式</a:t>
            </a:r>
            <a:r>
              <a:rPr lang="en-US" altLang="zh-TW" sz="2800" dirty="0" smtClean="0"/>
              <a:t>(</a:t>
            </a:r>
            <a:r>
              <a:rPr lang="zh-TW" altLang="en-US" sz="2800" dirty="0" smtClean="0"/>
              <a:t>即点示图及比例符号图 、加插了棒形图的地图 及等值区域图</a:t>
            </a:r>
            <a:r>
              <a:rPr lang="en-US" altLang="zh-TW" sz="2800" dirty="0" smtClean="0"/>
              <a:t>)</a:t>
            </a:r>
            <a:r>
              <a:rPr lang="zh-TW" altLang="en-US" sz="2800" dirty="0" smtClean="0"/>
              <a:t>在表达各种数据时的</a:t>
            </a:r>
            <a:r>
              <a:rPr lang="zh-TW" altLang="en-US" sz="2800" b="1" dirty="0" smtClean="0"/>
              <a:t>优劣之处</a:t>
            </a:r>
            <a:endParaRPr lang="en-HK" altLang="zh-TW" sz="2800" b="1" dirty="0"/>
          </a:p>
          <a:p>
            <a:pPr>
              <a:buFont typeface="Wingdings" panose="05000000000000000000" pitchFamily="2" charset="2"/>
              <a:buChar char="q"/>
            </a:pPr>
            <a:r>
              <a:rPr lang="zh-TW" altLang="en-US" sz="2800" dirty="0" smtClean="0"/>
              <a:t>如有需要，可请学生切换以等值分区图展示中国各省的感染确诊数字；而加插了棒形图的地图则改为展示全球各国的感染确诊数字及死亡数字。之后，再比较各方法的优劣</a:t>
            </a:r>
            <a:endParaRPr lang="en-US" altLang="zh-TW" sz="2800" dirty="0"/>
          </a:p>
          <a:p>
            <a:endParaRPr lang="en-HK" dirty="0"/>
          </a:p>
        </p:txBody>
      </p:sp>
    </p:spTree>
    <p:extLst>
      <p:ext uri="{BB962C8B-B14F-4D97-AF65-F5344CB8AC3E}">
        <p14:creationId xmlns:p14="http://schemas.microsoft.com/office/powerpoint/2010/main" val="2379812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91EA37-FCC7-4802-8C9B-684A8F43A468}"/>
              </a:ext>
            </a:extLst>
          </p:cNvPr>
          <p:cNvSpPr>
            <a:spLocks noGrp="1"/>
          </p:cNvSpPr>
          <p:nvPr>
            <p:ph idx="1"/>
          </p:nvPr>
        </p:nvSpPr>
        <p:spPr>
          <a:xfrm>
            <a:off x="197963" y="747308"/>
            <a:ext cx="7437748" cy="6019786"/>
          </a:xfrm>
        </p:spPr>
        <p:txBody>
          <a:bodyPr>
            <a:normAutofit lnSpcReduction="10000"/>
          </a:bodyPr>
          <a:lstStyle/>
          <a:p>
            <a:pPr marL="0" indent="0">
              <a:buNone/>
            </a:pPr>
            <a:r>
              <a:rPr lang="en-US" altLang="zh-TW" sz="3000" dirty="0"/>
              <a:t>(2) </a:t>
            </a:r>
            <a:r>
              <a:rPr lang="zh-TW" altLang="en-US" sz="3000" dirty="0"/>
              <a:t>前面第</a:t>
            </a:r>
            <a:r>
              <a:rPr lang="en-US" altLang="zh-TW" sz="3000" dirty="0"/>
              <a:t>(</a:t>
            </a:r>
            <a:r>
              <a:rPr lang="zh-TW" altLang="en-US" sz="3000" dirty="0">
                <a:solidFill>
                  <a:schemeClr val="tx1"/>
                </a:solidFill>
              </a:rPr>
              <a:t>三</a:t>
            </a:r>
            <a:r>
              <a:rPr lang="en-US" altLang="zh-TW" sz="3000" dirty="0" smtClean="0"/>
              <a:t>)</a:t>
            </a:r>
            <a:r>
              <a:rPr lang="zh-TW" altLang="en-US" sz="3000" dirty="0" smtClean="0"/>
              <a:t>部分所绘制的三幅图表，只是</a:t>
            </a:r>
            <a:r>
              <a:rPr lang="en-US" altLang="zh-TW" sz="3000" dirty="0" smtClean="0"/>
              <a:t>2020</a:t>
            </a:r>
            <a:r>
              <a:rPr lang="zh-TW" altLang="en-US" sz="3000" dirty="0"/>
              <a:t>年某一</a:t>
            </a:r>
            <a:r>
              <a:rPr lang="zh-TW" altLang="en-US" sz="3000" dirty="0" smtClean="0"/>
              <a:t>天</a:t>
            </a:r>
            <a:r>
              <a:rPr lang="zh-TW" altLang="en-US" sz="3000" dirty="0" smtClean="0">
                <a:solidFill>
                  <a:schemeClr val="tx1"/>
                </a:solidFill>
              </a:rPr>
              <a:t>冠状病毒病蔓延</a:t>
            </a:r>
            <a:r>
              <a:rPr lang="zh-TW" altLang="en-US" sz="3000" dirty="0" smtClean="0"/>
              <a:t>的情况</a:t>
            </a:r>
            <a:endParaRPr lang="en-HK" altLang="zh-TW" sz="3000" dirty="0"/>
          </a:p>
          <a:p>
            <a:pPr marL="0" indent="0">
              <a:buNone/>
            </a:pPr>
            <a:r>
              <a:rPr lang="zh-TW" altLang="en-US" sz="3000" dirty="0" smtClean="0"/>
              <a:t>教师可着高中学生根据以下</a:t>
            </a:r>
            <a:r>
              <a:rPr lang="zh-TW" altLang="en-US" sz="3000" dirty="0" smtClean="0">
                <a:solidFill>
                  <a:schemeClr val="tx1"/>
                </a:solidFill>
              </a:rPr>
              <a:t>资料</a:t>
            </a:r>
            <a:r>
              <a:rPr lang="zh-TW" altLang="en-US" sz="3000" dirty="0" smtClean="0"/>
              <a:t>数据，以合宜的图表来表达全球在</a:t>
            </a:r>
            <a:r>
              <a:rPr lang="en-US" altLang="zh-TW" sz="3000" dirty="0" smtClean="0"/>
              <a:t>2020</a:t>
            </a:r>
            <a:r>
              <a:rPr lang="zh-TW" altLang="en-US" sz="3000" dirty="0"/>
              <a:t>年</a:t>
            </a:r>
            <a:r>
              <a:rPr lang="en-US" altLang="zh-TW" sz="3000" dirty="0"/>
              <a:t>1</a:t>
            </a:r>
            <a:r>
              <a:rPr lang="zh-TW" altLang="en-US" sz="3000" dirty="0"/>
              <a:t>月</a:t>
            </a:r>
            <a:r>
              <a:rPr lang="en-US" altLang="zh-TW" sz="3000" dirty="0"/>
              <a:t>21</a:t>
            </a:r>
            <a:r>
              <a:rPr lang="zh-TW" altLang="en-US" sz="3000" dirty="0"/>
              <a:t>日至</a:t>
            </a:r>
            <a:r>
              <a:rPr lang="en-US" altLang="zh-TW" sz="3000" dirty="0"/>
              <a:t>2</a:t>
            </a:r>
            <a:r>
              <a:rPr lang="zh-TW" altLang="en-US" sz="3000" dirty="0"/>
              <a:t>月</a:t>
            </a:r>
            <a:r>
              <a:rPr lang="en-US" altLang="zh-TW" sz="3000" dirty="0" smtClean="0"/>
              <a:t>5</a:t>
            </a:r>
            <a:r>
              <a:rPr lang="zh-TW" altLang="en-US" sz="3000" dirty="0" smtClean="0"/>
              <a:t>日期间任何两</a:t>
            </a:r>
            <a:r>
              <a:rPr lang="zh-TW" altLang="en-US" sz="3000" dirty="0" smtClean="0">
                <a:solidFill>
                  <a:schemeClr val="tx1"/>
                </a:solidFill>
              </a:rPr>
              <a:t>天冠状病毒病的确</a:t>
            </a:r>
            <a:r>
              <a:rPr lang="zh-TW" altLang="en-US" sz="3000" dirty="0" smtClean="0"/>
              <a:t>诊感染及蔓延情况，并描述</a:t>
            </a:r>
            <a:r>
              <a:rPr lang="zh-TW" altLang="en-US" sz="3000" b="1" dirty="0" smtClean="0">
                <a:solidFill>
                  <a:schemeClr val="accent2">
                    <a:lumMod val="75000"/>
                  </a:schemeClr>
                </a:solidFill>
              </a:rPr>
              <a:t>疫情如何随时间而转变 </a:t>
            </a:r>
            <a:r>
              <a:rPr lang="en-US" altLang="zh-TW" sz="3000" b="1" dirty="0" smtClean="0">
                <a:solidFill>
                  <a:schemeClr val="accent2">
                    <a:lumMod val="75000"/>
                  </a:schemeClr>
                </a:solidFill>
              </a:rPr>
              <a:t>/ </a:t>
            </a:r>
            <a:r>
              <a:rPr lang="zh-TW" altLang="en-US" sz="3000" b="1" dirty="0" smtClean="0">
                <a:solidFill>
                  <a:schemeClr val="accent2">
                    <a:lumMod val="75000"/>
                  </a:schemeClr>
                </a:solidFill>
              </a:rPr>
              <a:t>疫情的发展趋势</a:t>
            </a:r>
            <a:endParaRPr lang="en-HK" altLang="zh-TW" sz="3000" b="1" dirty="0">
              <a:solidFill>
                <a:schemeClr val="accent2">
                  <a:lumMod val="75000"/>
                </a:schemeClr>
              </a:solidFill>
            </a:endParaRPr>
          </a:p>
          <a:p>
            <a:pPr marL="0" indent="0">
              <a:buNone/>
            </a:pPr>
            <a:endParaRPr lang="en-HK" sz="2800" dirty="0"/>
          </a:p>
          <a:p>
            <a:r>
              <a:rPr lang="en-US" sz="2600" dirty="0"/>
              <a:t>World Health </a:t>
            </a:r>
            <a:r>
              <a:rPr lang="en-US" sz="2600" dirty="0" err="1"/>
              <a:t>Organisation</a:t>
            </a:r>
            <a:r>
              <a:rPr lang="en-US" sz="2600" dirty="0"/>
              <a:t> – Coronavirus disease (COVID-2019) situation reports (</a:t>
            </a:r>
            <a:r>
              <a:rPr lang="en-US" sz="2600" dirty="0" smtClean="0"/>
              <a:t>自2020年1月21日起每天皆有报告，内有世界各地的感染数据)</a:t>
            </a:r>
            <a:endParaRPr lang="en-US" sz="2600" dirty="0"/>
          </a:p>
          <a:p>
            <a:pPr marL="0" indent="0">
              <a:buNone/>
            </a:pPr>
            <a:r>
              <a:rPr lang="en-US" sz="2600" dirty="0">
                <a:solidFill>
                  <a:schemeClr val="accent2">
                    <a:lumMod val="75000"/>
                  </a:schemeClr>
                </a:solidFill>
              </a:rPr>
              <a:t>https://www.who.int/emergencies/diseases/novel-coronavirus-2019/situation-reports</a:t>
            </a:r>
          </a:p>
          <a:p>
            <a:endParaRPr lang="en-HK" dirty="0"/>
          </a:p>
        </p:txBody>
      </p:sp>
    </p:spTree>
    <p:extLst>
      <p:ext uri="{BB962C8B-B14F-4D97-AF65-F5344CB8AC3E}">
        <p14:creationId xmlns:p14="http://schemas.microsoft.com/office/powerpoint/2010/main" val="4046848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F034C1-8C63-470F-8484-81D6FF9B64DF}"/>
              </a:ext>
            </a:extLst>
          </p:cNvPr>
          <p:cNvSpPr>
            <a:spLocks noGrp="1"/>
          </p:cNvSpPr>
          <p:nvPr>
            <p:ph idx="1"/>
          </p:nvPr>
        </p:nvSpPr>
        <p:spPr>
          <a:xfrm>
            <a:off x="310038" y="480768"/>
            <a:ext cx="5870954" cy="5941832"/>
          </a:xfrm>
        </p:spPr>
        <p:txBody>
          <a:bodyPr>
            <a:normAutofit/>
          </a:bodyPr>
          <a:lstStyle/>
          <a:p>
            <a:r>
              <a:rPr lang="zh-TW" altLang="en-US" sz="3200" dirty="0" smtClean="0">
                <a:solidFill>
                  <a:schemeClr val="tx1"/>
                </a:solidFill>
              </a:rPr>
              <a:t>教师可利用一些经核实</a:t>
            </a:r>
            <a:r>
              <a:rPr lang="en-US" altLang="zh-TW" sz="3200" dirty="0" smtClean="0">
                <a:solidFill>
                  <a:schemeClr val="tx1"/>
                </a:solidFill>
              </a:rPr>
              <a:t>(</a:t>
            </a:r>
            <a:r>
              <a:rPr lang="zh-TW" altLang="en-US" sz="3200" dirty="0" smtClean="0">
                <a:solidFill>
                  <a:schemeClr val="tx1"/>
                </a:solidFill>
              </a:rPr>
              <a:t>如世界卫生组织及香港卫生署卫生防护中心</a:t>
            </a:r>
            <a:r>
              <a:rPr lang="en-US" altLang="zh-TW" sz="3200" dirty="0" smtClean="0">
                <a:solidFill>
                  <a:schemeClr val="tx1"/>
                </a:solidFill>
              </a:rPr>
              <a:t>)</a:t>
            </a:r>
            <a:r>
              <a:rPr lang="zh-TW" altLang="en-US" sz="3200" dirty="0" smtClean="0">
                <a:solidFill>
                  <a:schemeClr val="tx1"/>
                </a:solidFill>
              </a:rPr>
              <a:t>的冠状病毒病的数据，训练学生上述实地考察步骤</a:t>
            </a:r>
            <a:r>
              <a:rPr lang="en-US" altLang="zh-TW" sz="3200" dirty="0" smtClean="0">
                <a:solidFill>
                  <a:schemeClr val="tx1"/>
                </a:solidFill>
              </a:rPr>
              <a:t>3</a:t>
            </a:r>
            <a:r>
              <a:rPr lang="zh-TW" altLang="en-US" sz="3200" dirty="0">
                <a:solidFill>
                  <a:schemeClr val="tx1"/>
                </a:solidFill>
              </a:rPr>
              <a:t>的</a:t>
            </a:r>
            <a:r>
              <a:rPr lang="zh-TW" altLang="en-US" sz="3200" b="1" dirty="0">
                <a:solidFill>
                  <a:schemeClr val="accent2">
                    <a:lumMod val="75000"/>
                  </a:schemeClr>
                </a:solidFill>
              </a:rPr>
              <a:t>地理技能 </a:t>
            </a:r>
            <a:r>
              <a:rPr lang="en-US" altLang="zh-TW" sz="3200" b="1" dirty="0">
                <a:solidFill>
                  <a:schemeClr val="accent2">
                    <a:lumMod val="75000"/>
                  </a:schemeClr>
                </a:solidFill>
              </a:rPr>
              <a:t>- </a:t>
            </a:r>
            <a:r>
              <a:rPr lang="zh-TW" altLang="en-US" sz="3200" b="1" dirty="0" smtClean="0">
                <a:solidFill>
                  <a:schemeClr val="accent2">
                    <a:lumMod val="75000"/>
                  </a:schemeClr>
                </a:solidFill>
              </a:rPr>
              <a:t>数据处理、汇报及分析</a:t>
            </a:r>
            <a:r>
              <a:rPr lang="en-US" altLang="zh-TW" sz="3200" b="1" dirty="0" smtClean="0">
                <a:solidFill>
                  <a:schemeClr val="accent2">
                    <a:lumMod val="75000"/>
                  </a:schemeClr>
                </a:solidFill>
              </a:rPr>
              <a:t> </a:t>
            </a:r>
            <a:r>
              <a:rPr lang="en-US" altLang="zh-TW" sz="3200" dirty="0" smtClean="0">
                <a:solidFill>
                  <a:schemeClr val="tx1"/>
                </a:solidFill>
              </a:rPr>
              <a:t>(</a:t>
            </a:r>
            <a:r>
              <a:rPr lang="zh-TW" altLang="en-US" sz="3200" u="sng" dirty="0" smtClean="0">
                <a:solidFill>
                  <a:schemeClr val="tx1"/>
                </a:solidFill>
              </a:rPr>
              <a:t>详情可参看本简报的第</a:t>
            </a:r>
            <a:r>
              <a:rPr lang="en-US" altLang="zh-TW" sz="3200" u="sng" dirty="0" smtClean="0">
                <a:solidFill>
                  <a:schemeClr val="tx1"/>
                </a:solidFill>
              </a:rPr>
              <a:t>(</a:t>
            </a:r>
            <a:r>
              <a:rPr lang="zh-TW" altLang="en-US" sz="3200" u="sng" dirty="0">
                <a:solidFill>
                  <a:schemeClr val="tx1"/>
                </a:solidFill>
              </a:rPr>
              <a:t>三</a:t>
            </a:r>
            <a:r>
              <a:rPr lang="en-US" altLang="zh-TW" sz="3200" u="sng" dirty="0">
                <a:solidFill>
                  <a:schemeClr val="tx1"/>
                </a:solidFill>
              </a:rPr>
              <a:t>)</a:t>
            </a:r>
            <a:r>
              <a:rPr lang="zh-TW" altLang="en-US" sz="3200" u="sng" dirty="0">
                <a:solidFill>
                  <a:schemeClr val="tx1"/>
                </a:solidFill>
              </a:rPr>
              <a:t>和第</a:t>
            </a:r>
            <a:r>
              <a:rPr lang="en-US" altLang="zh-TW" sz="3200" u="sng" dirty="0">
                <a:solidFill>
                  <a:schemeClr val="tx1"/>
                </a:solidFill>
              </a:rPr>
              <a:t>(</a:t>
            </a:r>
            <a:r>
              <a:rPr lang="zh-TW" altLang="en-US" sz="3200" u="sng" dirty="0">
                <a:solidFill>
                  <a:schemeClr val="tx1"/>
                </a:solidFill>
              </a:rPr>
              <a:t>四</a:t>
            </a:r>
            <a:r>
              <a:rPr lang="en-US" altLang="zh-TW" sz="3200" u="sng" dirty="0" smtClean="0">
                <a:solidFill>
                  <a:schemeClr val="tx1"/>
                </a:solidFill>
              </a:rPr>
              <a:t>)</a:t>
            </a:r>
            <a:r>
              <a:rPr lang="zh-TW" altLang="en-US" sz="3200" u="sng" dirty="0" smtClean="0">
                <a:solidFill>
                  <a:schemeClr val="tx1"/>
                </a:solidFill>
              </a:rPr>
              <a:t>部分，以及相关的学生工作纸</a:t>
            </a:r>
            <a:r>
              <a:rPr lang="en-US" altLang="zh-TW" sz="3200" dirty="0" smtClean="0">
                <a:solidFill>
                  <a:schemeClr val="tx1"/>
                </a:solidFill>
              </a:rPr>
              <a:t>)</a:t>
            </a:r>
            <a:endParaRPr lang="en-HK" altLang="zh-TW" sz="3200" dirty="0">
              <a:solidFill>
                <a:schemeClr val="tx1"/>
              </a:solidFill>
            </a:endParaRPr>
          </a:p>
          <a:p>
            <a:endParaRPr lang="en-HK" dirty="0"/>
          </a:p>
        </p:txBody>
      </p:sp>
    </p:spTree>
    <p:extLst>
      <p:ext uri="{BB962C8B-B14F-4D97-AF65-F5344CB8AC3E}">
        <p14:creationId xmlns:p14="http://schemas.microsoft.com/office/powerpoint/2010/main" val="1643955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10E8F-0E86-4AB8-8535-552C381B2FB1}"/>
              </a:ext>
            </a:extLst>
          </p:cNvPr>
          <p:cNvSpPr>
            <a:spLocks noGrp="1"/>
          </p:cNvSpPr>
          <p:nvPr>
            <p:ph idx="1"/>
          </p:nvPr>
        </p:nvSpPr>
        <p:spPr>
          <a:xfrm>
            <a:off x="262020" y="716249"/>
            <a:ext cx="7147447" cy="5962891"/>
          </a:xfrm>
        </p:spPr>
        <p:txBody>
          <a:bodyPr>
            <a:normAutofit/>
          </a:bodyPr>
          <a:lstStyle/>
          <a:p>
            <a:pPr marL="0" indent="0">
              <a:buNone/>
            </a:pPr>
            <a:r>
              <a:rPr lang="en-US" altLang="zh-TW" sz="3200" dirty="0"/>
              <a:t>(3) </a:t>
            </a:r>
            <a:r>
              <a:rPr lang="zh-TW" altLang="en-US" sz="3200" dirty="0" smtClean="0"/>
              <a:t>还有其他展示数据的方法吗？可参考以下资料</a:t>
            </a:r>
            <a:r>
              <a:rPr lang="en-US" altLang="zh-TW" sz="3200" dirty="0" smtClean="0">
                <a:solidFill>
                  <a:schemeClr val="tx1"/>
                </a:solidFill>
              </a:rPr>
              <a:t>/</a:t>
            </a:r>
            <a:r>
              <a:rPr lang="zh-TW" altLang="en-US" sz="3200" dirty="0" smtClean="0">
                <a:solidFill>
                  <a:schemeClr val="tx1"/>
                </a:solidFill>
              </a:rPr>
              <a:t>录像片段：</a:t>
            </a:r>
            <a:endParaRPr lang="en-HK" sz="3200" dirty="0">
              <a:solidFill>
                <a:schemeClr val="tx1"/>
              </a:solidFill>
            </a:endParaRPr>
          </a:p>
          <a:p>
            <a:pPr marL="0" indent="0">
              <a:buNone/>
            </a:pPr>
            <a:r>
              <a:rPr lang="en-US" sz="2800" dirty="0">
                <a:solidFill>
                  <a:schemeClr val="accent2">
                    <a:lumMod val="75000"/>
                  </a:schemeClr>
                </a:solidFill>
              </a:rPr>
              <a:t>Geography - Stage 4 - Data Presentation</a:t>
            </a:r>
            <a:endParaRPr lang="en-HK" sz="2800" dirty="0">
              <a:solidFill>
                <a:schemeClr val="accent2">
                  <a:lumMod val="75000"/>
                </a:schemeClr>
              </a:solidFill>
            </a:endParaRPr>
          </a:p>
          <a:p>
            <a:pPr marL="0" indent="0">
              <a:buNone/>
            </a:pPr>
            <a:r>
              <a:rPr lang="en-HK" sz="2800" dirty="0">
                <a:solidFill>
                  <a:schemeClr val="accent2">
                    <a:lumMod val="75000"/>
                  </a:schemeClr>
                </a:solidFill>
              </a:rPr>
              <a:t>https://youtu.be/kmOasxyZemE</a:t>
            </a:r>
          </a:p>
          <a:p>
            <a:pPr marL="0" indent="0">
              <a:buNone/>
            </a:pPr>
            <a:endParaRPr lang="en-HK" sz="3200" dirty="0"/>
          </a:p>
        </p:txBody>
      </p:sp>
      <p:pic>
        <p:nvPicPr>
          <p:cNvPr id="2" name="圖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8919" y="3230176"/>
            <a:ext cx="3324195" cy="2977925"/>
          </a:xfrm>
          <a:prstGeom prst="rect">
            <a:avLst/>
          </a:prstGeom>
        </p:spPr>
      </p:pic>
    </p:spTree>
    <p:extLst>
      <p:ext uri="{BB962C8B-B14F-4D97-AF65-F5344CB8AC3E}">
        <p14:creationId xmlns:p14="http://schemas.microsoft.com/office/powerpoint/2010/main" val="2471980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47A8AB-178B-454A-8C47-0F67C4554C68}"/>
              </a:ext>
            </a:extLst>
          </p:cNvPr>
          <p:cNvSpPr>
            <a:spLocks noGrp="1"/>
          </p:cNvSpPr>
          <p:nvPr>
            <p:ph idx="1"/>
          </p:nvPr>
        </p:nvSpPr>
        <p:spPr>
          <a:xfrm>
            <a:off x="263331" y="186892"/>
            <a:ext cx="7302126" cy="1310392"/>
          </a:xfrm>
        </p:spPr>
        <p:txBody>
          <a:bodyPr>
            <a:noAutofit/>
          </a:bodyPr>
          <a:lstStyle/>
          <a:p>
            <a:pPr marL="0" indent="0">
              <a:buNone/>
            </a:pPr>
            <a:r>
              <a:rPr lang="en-US" altLang="zh-TW" sz="3200" dirty="0"/>
              <a:t>(4) </a:t>
            </a:r>
            <a:r>
              <a:rPr lang="zh-TW" altLang="en-US" sz="3200" b="1" dirty="0" smtClean="0">
                <a:solidFill>
                  <a:schemeClr val="accent2">
                    <a:lumMod val="75000"/>
                  </a:schemeClr>
                </a:solidFill>
              </a:rPr>
              <a:t>电子学习的建议</a:t>
            </a:r>
            <a:endParaRPr lang="en-US" altLang="zh-TW" sz="3200" b="1" dirty="0">
              <a:solidFill>
                <a:schemeClr val="accent2">
                  <a:lumMod val="75000"/>
                </a:schemeClr>
              </a:solidFill>
            </a:endParaRPr>
          </a:p>
          <a:p>
            <a:pPr marL="0" indent="0">
              <a:buNone/>
            </a:pPr>
            <a:r>
              <a:rPr lang="zh-TW" altLang="en-US" sz="3200" dirty="0" smtClean="0"/>
              <a:t>有没有</a:t>
            </a:r>
            <a:r>
              <a:rPr lang="zh-TW" altLang="en-US" sz="3200" dirty="0" smtClean="0">
                <a:solidFill>
                  <a:schemeClr val="tx1"/>
                </a:solidFill>
              </a:rPr>
              <a:t>电脑</a:t>
            </a:r>
            <a:r>
              <a:rPr lang="zh-TW" altLang="en-US" sz="3200" dirty="0" smtClean="0"/>
              <a:t>软件可用来绘制图表？</a:t>
            </a:r>
            <a:endParaRPr lang="en-HK" altLang="zh-TW" sz="3200" dirty="0"/>
          </a:p>
          <a:p>
            <a:pPr marL="0" indent="0">
              <a:buNone/>
            </a:pPr>
            <a:endParaRPr lang="en-HK" sz="3200" dirty="0"/>
          </a:p>
        </p:txBody>
      </p:sp>
      <p:pic>
        <p:nvPicPr>
          <p:cNvPr id="5" name="Picture 4" descr="A close up of a computer&#10;&#10;Description automatically generated">
            <a:extLst>
              <a:ext uri="{FF2B5EF4-FFF2-40B4-BE49-F238E27FC236}">
                <a16:creationId xmlns:a16="http://schemas.microsoft.com/office/drawing/2014/main" id="{1D2B1F8A-365B-4FC5-BA35-2668D47144E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018" b="11352"/>
          <a:stretch/>
        </p:blipFill>
        <p:spPr>
          <a:xfrm>
            <a:off x="0" y="1973337"/>
            <a:ext cx="4665053" cy="2287470"/>
          </a:xfrm>
          <a:prstGeom prst="rect">
            <a:avLst/>
          </a:prstGeom>
        </p:spPr>
      </p:pic>
      <p:sp>
        <p:nvSpPr>
          <p:cNvPr id="6" name="Thought Bubble: Cloud 5">
            <a:extLst>
              <a:ext uri="{FF2B5EF4-FFF2-40B4-BE49-F238E27FC236}">
                <a16:creationId xmlns:a16="http://schemas.microsoft.com/office/drawing/2014/main" id="{E8BA5596-92F8-47A3-A8CF-8E9EF039A575}"/>
              </a:ext>
            </a:extLst>
          </p:cNvPr>
          <p:cNvSpPr/>
          <p:nvPr/>
        </p:nvSpPr>
        <p:spPr>
          <a:xfrm>
            <a:off x="3726362" y="3972997"/>
            <a:ext cx="4369912" cy="1664231"/>
          </a:xfrm>
          <a:prstGeom prst="cloudCallout">
            <a:avLst>
              <a:gd name="adj1" fmla="val -67217"/>
              <a:gd name="adj2" fmla="val -50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可利用任何地理信息系统 </a:t>
            </a:r>
            <a:r>
              <a:rPr lang="en-US" altLang="zh-TW" sz="2800" b="1" dirty="0" smtClean="0">
                <a:solidFill>
                  <a:schemeClr val="bg1"/>
                </a:solidFill>
              </a:rPr>
              <a:t>(</a:t>
            </a:r>
            <a:r>
              <a:rPr lang="en-US" altLang="zh-TW" sz="2800" b="1" dirty="0">
                <a:solidFill>
                  <a:schemeClr val="bg1"/>
                </a:solidFill>
              </a:rPr>
              <a:t>GIS)</a:t>
            </a:r>
            <a:endParaRPr lang="en-HK" sz="2800" b="1" dirty="0">
              <a:solidFill>
                <a:schemeClr val="bg1"/>
              </a:solidFill>
            </a:endParaRPr>
          </a:p>
        </p:txBody>
      </p:sp>
      <p:sp>
        <p:nvSpPr>
          <p:cNvPr id="9" name="Thought Bubble: Cloud 8">
            <a:extLst>
              <a:ext uri="{FF2B5EF4-FFF2-40B4-BE49-F238E27FC236}">
                <a16:creationId xmlns:a16="http://schemas.microsoft.com/office/drawing/2014/main" id="{0CE0EB94-90FA-4552-9F89-FFB34B03390C}"/>
              </a:ext>
            </a:extLst>
          </p:cNvPr>
          <p:cNvSpPr/>
          <p:nvPr/>
        </p:nvSpPr>
        <p:spPr>
          <a:xfrm>
            <a:off x="4478358" y="1385741"/>
            <a:ext cx="4325309" cy="2705354"/>
          </a:xfrm>
          <a:prstGeom prst="cloudCallout">
            <a:avLst>
              <a:gd name="adj1" fmla="val -66722"/>
              <a:gd name="adj2" fmla="val 19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可利用微软的</a:t>
            </a:r>
            <a:r>
              <a:rPr lang="en-US" altLang="zh-TW" sz="2800" b="1" dirty="0" smtClean="0"/>
              <a:t>“</a:t>
            </a:r>
            <a:r>
              <a:rPr lang="zh-TW" altLang="en-US" sz="2800" b="1" dirty="0" smtClean="0"/>
              <a:t>小画家 </a:t>
            </a:r>
            <a:r>
              <a:rPr lang="en-HK" altLang="zh-TW" sz="2800" b="1" dirty="0" smtClean="0"/>
              <a:t>(</a:t>
            </a:r>
            <a:r>
              <a:rPr lang="en-HK" altLang="zh-TW" sz="2800" b="1" dirty="0"/>
              <a:t>Paintbrush </a:t>
            </a:r>
            <a:r>
              <a:rPr lang="en-US" altLang="zh-TW" sz="2800" b="1" dirty="0"/>
              <a:t>/ P</a:t>
            </a:r>
            <a:r>
              <a:rPr lang="en-HK" altLang="zh-TW" sz="2800" b="1" dirty="0" err="1"/>
              <a:t>aint</a:t>
            </a:r>
            <a:r>
              <a:rPr lang="en-HK" altLang="zh-TW" sz="2800" b="1" dirty="0"/>
              <a:t>)</a:t>
            </a:r>
            <a:r>
              <a:rPr lang="en-US" altLang="zh-TW" sz="2800" b="1" dirty="0"/>
              <a:t>” (</a:t>
            </a:r>
            <a:r>
              <a:rPr lang="zh-TW" altLang="en-US" sz="2800" b="1" dirty="0"/>
              <a:t>如第</a:t>
            </a:r>
            <a:r>
              <a:rPr lang="en-US" altLang="zh-TW" sz="2800" b="1" dirty="0"/>
              <a:t>(</a:t>
            </a:r>
            <a:r>
              <a:rPr lang="zh-TW" altLang="en-US" sz="2800" b="1" dirty="0">
                <a:solidFill>
                  <a:schemeClr val="bg1"/>
                </a:solidFill>
              </a:rPr>
              <a:t>三</a:t>
            </a:r>
            <a:r>
              <a:rPr lang="en-US" altLang="zh-TW" sz="2800" b="1" dirty="0" smtClean="0"/>
              <a:t>)</a:t>
            </a:r>
            <a:r>
              <a:rPr lang="zh-TW" altLang="en-US" sz="2800" b="1" dirty="0" smtClean="0"/>
              <a:t>部分的图</a:t>
            </a:r>
            <a:r>
              <a:rPr lang="en-US" altLang="zh-TW" sz="2800" b="1" dirty="0" smtClean="0"/>
              <a:t>1</a:t>
            </a:r>
            <a:r>
              <a:rPr lang="en-US" altLang="zh-TW" sz="2800" b="1" dirty="0"/>
              <a:t>)</a:t>
            </a:r>
            <a:endParaRPr lang="en-HK" sz="2800" b="1" dirty="0"/>
          </a:p>
        </p:txBody>
      </p:sp>
      <p:sp>
        <p:nvSpPr>
          <p:cNvPr id="10" name="Thought Bubble: Cloud 9">
            <a:extLst>
              <a:ext uri="{FF2B5EF4-FFF2-40B4-BE49-F238E27FC236}">
                <a16:creationId xmlns:a16="http://schemas.microsoft.com/office/drawing/2014/main" id="{20FBAFF7-DB44-43B1-B893-1C1D0051891D}"/>
              </a:ext>
            </a:extLst>
          </p:cNvPr>
          <p:cNvSpPr/>
          <p:nvPr/>
        </p:nvSpPr>
        <p:spPr>
          <a:xfrm>
            <a:off x="340333" y="5043202"/>
            <a:ext cx="4369913" cy="1546133"/>
          </a:xfrm>
          <a:prstGeom prst="cloudCallout">
            <a:avLst>
              <a:gd name="adj1" fmla="val -14063"/>
              <a:gd name="adj2" fmla="val -1231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可利用微软的 </a:t>
            </a:r>
            <a:endParaRPr lang="en-HK" altLang="zh-TW" sz="2800" b="1" dirty="0"/>
          </a:p>
          <a:p>
            <a:pPr algn="ctr"/>
            <a:r>
              <a:rPr lang="en-US" altLang="zh-TW" sz="2800" b="1" dirty="0" smtClean="0"/>
              <a:t>“</a:t>
            </a:r>
            <a:r>
              <a:rPr lang="zh-TW" altLang="en-US" sz="2800" b="1" dirty="0" smtClean="0"/>
              <a:t>试算表</a:t>
            </a:r>
            <a:r>
              <a:rPr lang="en-US" altLang="zh-TW" sz="2800" b="1" dirty="0" smtClean="0"/>
              <a:t>”</a:t>
            </a:r>
            <a:r>
              <a:rPr lang="zh-TW" altLang="en-US" sz="2800" b="1" dirty="0" smtClean="0"/>
              <a:t> </a:t>
            </a:r>
            <a:r>
              <a:rPr lang="en-US" altLang="zh-TW" sz="2800" b="1" dirty="0"/>
              <a:t>(Excel)</a:t>
            </a:r>
            <a:endParaRPr lang="en-HK" sz="2800" b="1" dirty="0"/>
          </a:p>
        </p:txBody>
      </p:sp>
    </p:spTree>
    <p:extLst>
      <p:ext uri="{BB962C8B-B14F-4D97-AF65-F5344CB8AC3E}">
        <p14:creationId xmlns:p14="http://schemas.microsoft.com/office/powerpoint/2010/main" val="2250625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1B02C-2BDE-4B14-9E7A-01E5D62BA147}"/>
              </a:ext>
            </a:extLst>
          </p:cNvPr>
          <p:cNvSpPr>
            <a:spLocks noGrp="1"/>
          </p:cNvSpPr>
          <p:nvPr>
            <p:ph idx="1"/>
          </p:nvPr>
        </p:nvSpPr>
        <p:spPr>
          <a:xfrm>
            <a:off x="226243" y="443061"/>
            <a:ext cx="7154945" cy="4945212"/>
          </a:xfrm>
        </p:spPr>
        <p:txBody>
          <a:bodyPr>
            <a:normAutofit/>
          </a:bodyPr>
          <a:lstStyle/>
          <a:p>
            <a:r>
              <a:rPr lang="zh-TW" altLang="en-US" sz="2800" u="sng" dirty="0"/>
              <a:t>例子</a:t>
            </a:r>
            <a:r>
              <a:rPr lang="en-US" altLang="zh-TW" sz="2800" u="sng" dirty="0"/>
              <a:t>(1</a:t>
            </a:r>
            <a:r>
              <a:rPr lang="en-US" altLang="zh-TW" sz="2800" u="sng" dirty="0" smtClean="0"/>
              <a:t>)</a:t>
            </a:r>
            <a:r>
              <a:rPr lang="zh-TW" altLang="en-US" sz="2800" dirty="0" smtClean="0"/>
              <a:t>：一般能力的高中地理科学生，可考虑使用</a:t>
            </a:r>
            <a:r>
              <a:rPr lang="zh-TW" altLang="en-US" sz="2800" b="1" dirty="0" smtClean="0">
                <a:solidFill>
                  <a:schemeClr val="accent2">
                    <a:lumMod val="75000"/>
                  </a:schemeClr>
                </a:solidFill>
              </a:rPr>
              <a:t>微软的</a:t>
            </a:r>
            <a:r>
              <a:rPr lang="en-US" altLang="zh-TW" sz="2800" b="1" dirty="0" smtClean="0">
                <a:solidFill>
                  <a:schemeClr val="accent2">
                    <a:lumMod val="75000"/>
                  </a:schemeClr>
                </a:solidFill>
              </a:rPr>
              <a:t>“</a:t>
            </a:r>
            <a:r>
              <a:rPr lang="zh-TW" altLang="en-US" sz="2800" b="1" dirty="0" smtClean="0">
                <a:solidFill>
                  <a:schemeClr val="accent2">
                    <a:lumMod val="75000"/>
                  </a:schemeClr>
                </a:solidFill>
              </a:rPr>
              <a:t>小画家</a:t>
            </a:r>
            <a:r>
              <a:rPr lang="en-US" altLang="zh-TW" sz="2800" b="1" dirty="0" smtClean="0">
                <a:solidFill>
                  <a:schemeClr val="accent2">
                    <a:lumMod val="75000"/>
                  </a:schemeClr>
                </a:solidFill>
              </a:rPr>
              <a:t>”</a:t>
            </a:r>
            <a:r>
              <a:rPr lang="zh-TW" altLang="en-US" sz="2800" dirty="0" smtClean="0"/>
              <a:t>作简单的绘图及填色，可参考以下步骤：</a:t>
            </a:r>
            <a:endParaRPr lang="en-HK" sz="2800" dirty="0"/>
          </a:p>
        </p:txBody>
      </p:sp>
      <p:pic>
        <p:nvPicPr>
          <p:cNvPr id="7" name="圖片 6"/>
          <p:cNvPicPr>
            <a:picLocks noChangeAspect="1"/>
          </p:cNvPicPr>
          <p:nvPr/>
        </p:nvPicPr>
        <p:blipFill>
          <a:blip r:embed="rId2"/>
          <a:stretch>
            <a:fillRect/>
          </a:stretch>
        </p:blipFill>
        <p:spPr>
          <a:xfrm>
            <a:off x="439615" y="1784838"/>
            <a:ext cx="8301054" cy="4669343"/>
          </a:xfrm>
          <a:prstGeom prst="rect">
            <a:avLst/>
          </a:prstGeom>
        </p:spPr>
      </p:pic>
      <p:sp>
        <p:nvSpPr>
          <p:cNvPr id="8" name="Speech Bubble: Rectangle with Corners Rounded 4">
            <a:extLst>
              <a:ext uri="{FF2B5EF4-FFF2-40B4-BE49-F238E27FC236}">
                <a16:creationId xmlns:a16="http://schemas.microsoft.com/office/drawing/2014/main" id="{2E858898-38A3-4A86-B00E-C282D9EEA60D}"/>
              </a:ext>
            </a:extLst>
          </p:cNvPr>
          <p:cNvSpPr/>
          <p:nvPr/>
        </p:nvSpPr>
        <p:spPr>
          <a:xfrm>
            <a:off x="5347626" y="3226777"/>
            <a:ext cx="3110846" cy="1627819"/>
          </a:xfrm>
          <a:prstGeom prst="wedgeRoundRectCallout">
            <a:avLst>
              <a:gd name="adj1" fmla="val -71515"/>
              <a:gd name="adj2" fmla="val 208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(1) </a:t>
            </a:r>
            <a:r>
              <a:rPr lang="zh-TW" altLang="en-US" sz="2400" dirty="0" smtClean="0"/>
              <a:t>在“小画家”内开启你想添加数据的地图 </a:t>
            </a:r>
            <a:r>
              <a:rPr lang="en-US" altLang="zh-TW" sz="2400" dirty="0" smtClean="0"/>
              <a:t>(</a:t>
            </a:r>
            <a:r>
              <a:rPr lang="en-US" altLang="zh-TW" sz="2400" dirty="0"/>
              <a:t>jpeg)</a:t>
            </a:r>
            <a:endParaRPr lang="en-HK" sz="2400" dirty="0"/>
          </a:p>
        </p:txBody>
      </p:sp>
    </p:spTree>
    <p:extLst>
      <p:ext uri="{BB962C8B-B14F-4D97-AF65-F5344CB8AC3E}">
        <p14:creationId xmlns:p14="http://schemas.microsoft.com/office/powerpoint/2010/main" val="2682608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430823" y="1182641"/>
            <a:ext cx="8510817" cy="4787335"/>
          </a:xfrm>
          <a:prstGeom prst="rect">
            <a:avLst/>
          </a:prstGeom>
        </p:spPr>
      </p:pic>
      <p:sp>
        <p:nvSpPr>
          <p:cNvPr id="8" name="Speech Bubble: Rectangle with Corners Rounded 2">
            <a:extLst>
              <a:ext uri="{FF2B5EF4-FFF2-40B4-BE49-F238E27FC236}">
                <a16:creationId xmlns:a16="http://schemas.microsoft.com/office/drawing/2014/main" id="{82C872CA-0809-41D7-8529-6EE2A6A62D49}"/>
              </a:ext>
            </a:extLst>
          </p:cNvPr>
          <p:cNvSpPr/>
          <p:nvPr/>
        </p:nvSpPr>
        <p:spPr>
          <a:xfrm>
            <a:off x="5778346" y="2775346"/>
            <a:ext cx="3110846" cy="1627819"/>
          </a:xfrm>
          <a:prstGeom prst="wedgeRoundRectCallout">
            <a:avLst>
              <a:gd name="adj1" fmla="val -70606"/>
              <a:gd name="adj2" fmla="val 38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(2) </a:t>
            </a:r>
            <a:r>
              <a:rPr lang="zh-TW" altLang="en-US" sz="2400" dirty="0" smtClean="0"/>
              <a:t>可按需要把地图某一区填上颜色</a:t>
            </a:r>
            <a:endParaRPr lang="en-HK" sz="2400" dirty="0"/>
          </a:p>
        </p:txBody>
      </p:sp>
      <p:sp>
        <p:nvSpPr>
          <p:cNvPr id="9" name="矩形 8"/>
          <p:cNvSpPr/>
          <p:nvPr/>
        </p:nvSpPr>
        <p:spPr>
          <a:xfrm>
            <a:off x="1547446" y="1362808"/>
            <a:ext cx="149469" cy="237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1837592" y="1362808"/>
            <a:ext cx="211016"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780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r="24467"/>
          <a:stretch/>
        </p:blipFill>
        <p:spPr>
          <a:xfrm>
            <a:off x="134471" y="625464"/>
            <a:ext cx="8139091" cy="6061261"/>
          </a:xfrm>
          <a:prstGeom prst="rect">
            <a:avLst/>
          </a:prstGeom>
        </p:spPr>
      </p:pic>
      <p:sp>
        <p:nvSpPr>
          <p:cNvPr id="5" name="Speech Bubble: Rectangle with Corners Rounded 2">
            <a:extLst>
              <a:ext uri="{FF2B5EF4-FFF2-40B4-BE49-F238E27FC236}">
                <a16:creationId xmlns:a16="http://schemas.microsoft.com/office/drawing/2014/main" id="{DC16BE10-FE25-4272-B36B-B106A2F421AA}"/>
              </a:ext>
            </a:extLst>
          </p:cNvPr>
          <p:cNvSpPr/>
          <p:nvPr/>
        </p:nvSpPr>
        <p:spPr>
          <a:xfrm>
            <a:off x="5916909" y="2658125"/>
            <a:ext cx="3110846" cy="1627819"/>
          </a:xfrm>
          <a:prstGeom prst="wedgeRoundRectCallout">
            <a:avLst>
              <a:gd name="adj1" fmla="val -83448"/>
              <a:gd name="adj2" fmla="val 490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(3) </a:t>
            </a:r>
            <a:r>
              <a:rPr lang="zh-TW" altLang="en-US" sz="2400" dirty="0" smtClean="0"/>
              <a:t>可按需要按工具栏中的</a:t>
            </a:r>
            <a:r>
              <a:rPr lang="en-US" altLang="zh-TW" sz="2400" dirty="0" smtClean="0"/>
              <a:t> </a:t>
            </a:r>
            <a:r>
              <a:rPr lang="en-US" altLang="zh-TW" sz="2400" dirty="0"/>
              <a:t>“A” </a:t>
            </a:r>
            <a:r>
              <a:rPr lang="zh-TW" altLang="en-US" sz="2400" dirty="0"/>
              <a:t>以添加文字</a:t>
            </a:r>
            <a:r>
              <a:rPr lang="en-US" altLang="zh-TW" sz="2400" dirty="0"/>
              <a:t> </a:t>
            </a:r>
            <a:endParaRPr lang="en-HK" sz="2400" dirty="0"/>
          </a:p>
        </p:txBody>
      </p:sp>
    </p:spTree>
    <p:extLst>
      <p:ext uri="{BB962C8B-B14F-4D97-AF65-F5344CB8AC3E}">
        <p14:creationId xmlns:p14="http://schemas.microsoft.com/office/powerpoint/2010/main" val="3570711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srcRect r="28092"/>
          <a:stretch/>
        </p:blipFill>
        <p:spPr>
          <a:xfrm>
            <a:off x="307732" y="381872"/>
            <a:ext cx="7552592" cy="5908003"/>
          </a:xfrm>
          <a:prstGeom prst="rect">
            <a:avLst/>
          </a:prstGeom>
        </p:spPr>
      </p:pic>
      <p:sp>
        <p:nvSpPr>
          <p:cNvPr id="7" name="Speech Bubble: Rectangle with Corners Rounded 2">
            <a:extLst>
              <a:ext uri="{FF2B5EF4-FFF2-40B4-BE49-F238E27FC236}">
                <a16:creationId xmlns:a16="http://schemas.microsoft.com/office/drawing/2014/main" id="{967A29C6-BA43-410E-B871-9C94B4293DF4}"/>
              </a:ext>
            </a:extLst>
          </p:cNvPr>
          <p:cNvSpPr/>
          <p:nvPr/>
        </p:nvSpPr>
        <p:spPr>
          <a:xfrm>
            <a:off x="5591284" y="2804746"/>
            <a:ext cx="3110846" cy="1627819"/>
          </a:xfrm>
          <a:prstGeom prst="wedgeRoundRectCallout">
            <a:avLst>
              <a:gd name="adj1" fmla="val -67621"/>
              <a:gd name="adj2" fmla="val 118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(4) </a:t>
            </a:r>
            <a:r>
              <a:rPr lang="zh-TW" altLang="en-US" sz="2400" dirty="0" smtClean="0"/>
              <a:t>完成后按 </a:t>
            </a:r>
            <a:r>
              <a:rPr lang="en-US" altLang="zh-TW" sz="2400" dirty="0" smtClean="0"/>
              <a:t>“</a:t>
            </a:r>
            <a:r>
              <a:rPr lang="zh-TW" altLang="en-US" sz="2400" dirty="0" smtClean="0"/>
              <a:t>档案</a:t>
            </a:r>
            <a:r>
              <a:rPr lang="en-US" altLang="zh-TW" sz="2400" dirty="0" smtClean="0"/>
              <a:t>” </a:t>
            </a:r>
            <a:r>
              <a:rPr lang="en-US" altLang="zh-TW" sz="2400" dirty="0"/>
              <a:t>&gt; </a:t>
            </a:r>
            <a:r>
              <a:rPr lang="en-US" altLang="zh-TW" sz="2400" dirty="0" smtClean="0"/>
              <a:t>“</a:t>
            </a:r>
            <a:r>
              <a:rPr lang="zh-TW" altLang="en-US" sz="2400" dirty="0" smtClean="0"/>
              <a:t>另存新檔</a:t>
            </a:r>
            <a:r>
              <a:rPr lang="en-US" altLang="zh-TW" sz="2400" dirty="0" smtClean="0"/>
              <a:t>” </a:t>
            </a:r>
            <a:r>
              <a:rPr lang="en-US" altLang="zh-TW" sz="2400" dirty="0"/>
              <a:t>&gt; “</a:t>
            </a:r>
            <a:r>
              <a:rPr lang="en-US" altLang="zh-TW" sz="2400" dirty="0" smtClean="0"/>
              <a:t>JPG </a:t>
            </a:r>
            <a:r>
              <a:rPr lang="zh-TW" altLang="en-US" sz="2400" dirty="0" smtClean="0"/>
              <a:t>图片</a:t>
            </a:r>
            <a:r>
              <a:rPr lang="en-US" altLang="zh-TW" sz="2400" dirty="0" smtClean="0"/>
              <a:t>” </a:t>
            </a:r>
            <a:r>
              <a:rPr lang="zh-TW" altLang="en-US" sz="2400" dirty="0" smtClean="0"/>
              <a:t>作储存</a:t>
            </a:r>
            <a:endParaRPr lang="en-HK" sz="2400" dirty="0"/>
          </a:p>
        </p:txBody>
      </p:sp>
    </p:spTree>
    <p:extLst>
      <p:ext uri="{BB962C8B-B14F-4D97-AF65-F5344CB8AC3E}">
        <p14:creationId xmlns:p14="http://schemas.microsoft.com/office/powerpoint/2010/main" val="39775888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11A91-7156-408A-A98C-C28E1A890493}"/>
              </a:ext>
            </a:extLst>
          </p:cNvPr>
          <p:cNvSpPr>
            <a:spLocks noGrp="1"/>
          </p:cNvSpPr>
          <p:nvPr>
            <p:ph idx="1"/>
          </p:nvPr>
        </p:nvSpPr>
        <p:spPr>
          <a:xfrm>
            <a:off x="122549" y="301659"/>
            <a:ext cx="7286920" cy="5118754"/>
          </a:xfrm>
        </p:spPr>
        <p:txBody>
          <a:bodyPr>
            <a:normAutofit lnSpcReduction="10000"/>
          </a:bodyPr>
          <a:lstStyle/>
          <a:p>
            <a:r>
              <a:rPr lang="zh-TW" altLang="en-US" sz="2800" u="sng" dirty="0"/>
              <a:t>例子</a:t>
            </a:r>
            <a:r>
              <a:rPr lang="en-US" altLang="zh-TW" sz="2800" u="sng" dirty="0"/>
              <a:t>(2</a:t>
            </a:r>
            <a:r>
              <a:rPr lang="en-US" altLang="zh-TW" sz="2800" u="sng" dirty="0" smtClean="0"/>
              <a:t>)</a:t>
            </a:r>
            <a:r>
              <a:rPr lang="zh-TW" altLang="en-US" sz="2800" dirty="0" smtClean="0"/>
              <a:t>：教师可着能力较高的高中地理科学生，利用</a:t>
            </a:r>
            <a:r>
              <a:rPr lang="zh-TW" altLang="en-US" sz="2800" b="1" dirty="0" smtClean="0">
                <a:solidFill>
                  <a:schemeClr val="accent2">
                    <a:lumMod val="75000"/>
                  </a:schemeClr>
                </a:solidFill>
              </a:rPr>
              <a:t>微软的</a:t>
            </a:r>
            <a:r>
              <a:rPr lang="en-US" altLang="zh-TW" sz="2800" b="1" dirty="0" smtClean="0">
                <a:solidFill>
                  <a:schemeClr val="accent2">
                    <a:lumMod val="75000"/>
                  </a:schemeClr>
                </a:solidFill>
              </a:rPr>
              <a:t>“</a:t>
            </a:r>
            <a:r>
              <a:rPr lang="zh-TW" altLang="en-US" sz="2800" b="1" dirty="0" smtClean="0">
                <a:solidFill>
                  <a:schemeClr val="accent2">
                    <a:lumMod val="75000"/>
                  </a:schemeClr>
                </a:solidFill>
              </a:rPr>
              <a:t>试算</a:t>
            </a:r>
            <a:r>
              <a:rPr lang="zh-TW" altLang="en-US" sz="2800" b="1" dirty="0">
                <a:solidFill>
                  <a:schemeClr val="accent2">
                    <a:lumMod val="75000"/>
                  </a:schemeClr>
                </a:solidFill>
              </a:rPr>
              <a:t>表</a:t>
            </a:r>
            <a:r>
              <a:rPr lang="en-US" altLang="zh-TW" sz="2800" b="1" dirty="0" smtClean="0">
                <a:solidFill>
                  <a:schemeClr val="accent2">
                    <a:lumMod val="75000"/>
                  </a:schemeClr>
                </a:solidFill>
              </a:rPr>
              <a:t>”</a:t>
            </a:r>
            <a:r>
              <a:rPr lang="zh-TW" altLang="en-US" sz="2800" dirty="0" smtClean="0"/>
              <a:t>来表达</a:t>
            </a:r>
            <a:r>
              <a:rPr lang="zh-TW" altLang="en-US" sz="2800" dirty="0" smtClean="0">
                <a:solidFill>
                  <a:schemeClr val="tx1"/>
                </a:solidFill>
              </a:rPr>
              <a:t>冠状病毒病的一</a:t>
            </a:r>
            <a:r>
              <a:rPr lang="zh-TW" altLang="en-US" sz="2800" dirty="0" smtClean="0"/>
              <a:t>些空间数据，详情可参考以下录像片段：</a:t>
            </a:r>
            <a:endParaRPr lang="en-HK" altLang="zh-TW" sz="2800" dirty="0"/>
          </a:p>
          <a:p>
            <a:pPr>
              <a:buFont typeface="Wingdings" panose="05000000000000000000" pitchFamily="2" charset="2"/>
              <a:buChar char="v"/>
            </a:pPr>
            <a:r>
              <a:rPr lang="en-US" altLang="zh-TW" sz="2800" dirty="0"/>
              <a:t>Y</a:t>
            </a:r>
            <a:r>
              <a:rPr lang="en-HK" altLang="zh-TW" sz="2800" dirty="0" err="1"/>
              <a:t>ouTube</a:t>
            </a:r>
            <a:r>
              <a:rPr lang="zh-TW" altLang="en-US" sz="2800" dirty="0"/>
              <a:t> </a:t>
            </a:r>
            <a:r>
              <a:rPr lang="en-HK" altLang="zh-TW" sz="2800" dirty="0"/>
              <a:t>–</a:t>
            </a:r>
            <a:r>
              <a:rPr lang="zh-TW" altLang="en-US" sz="2800" dirty="0"/>
              <a:t> </a:t>
            </a:r>
            <a:r>
              <a:rPr lang="en-HK" altLang="zh-TW" sz="2800" dirty="0"/>
              <a:t>“</a:t>
            </a:r>
            <a:r>
              <a:rPr lang="en-US" sz="2800" dirty="0"/>
              <a:t>How to Make a Map Chart in Excel – Tutorial” (</a:t>
            </a:r>
            <a:r>
              <a:rPr lang="en-US" sz="2800" dirty="0">
                <a:solidFill>
                  <a:schemeClr val="accent2">
                    <a:lumMod val="75000"/>
                  </a:schemeClr>
                </a:solidFill>
              </a:rPr>
              <a:t>https://www.youtube.com/watch?v=HzBfaO7Mcqs</a:t>
            </a:r>
            <a:r>
              <a:rPr lang="en-US" sz="2800" dirty="0"/>
              <a:t>)</a:t>
            </a:r>
          </a:p>
          <a:p>
            <a:pPr>
              <a:buFont typeface="Wingdings" panose="05000000000000000000" pitchFamily="2" charset="2"/>
              <a:buChar char="v"/>
            </a:pPr>
            <a:r>
              <a:rPr lang="en-US" sz="2800" dirty="0"/>
              <a:t>YouTube – “EXCEL Tutorial: Introduction to Dynamic Chart Map” (</a:t>
            </a:r>
            <a:r>
              <a:rPr lang="en-US" sz="2800" dirty="0">
                <a:solidFill>
                  <a:schemeClr val="accent2">
                    <a:lumMod val="75000"/>
                  </a:schemeClr>
                </a:solidFill>
              </a:rPr>
              <a:t>https://www.youtube.com/watch?v=g7lmsy77XvM</a:t>
            </a:r>
            <a:r>
              <a:rPr lang="en-US" sz="2800" dirty="0"/>
              <a:t>)</a:t>
            </a:r>
          </a:p>
          <a:p>
            <a:pPr marL="0" indent="0">
              <a:buNone/>
            </a:pPr>
            <a:endParaRPr lang="en-US" sz="2400" dirty="0"/>
          </a:p>
        </p:txBody>
      </p:sp>
      <p:pic>
        <p:nvPicPr>
          <p:cNvPr id="5" name="Picture 4" descr="A picture containing computer, drawing&#10;&#10;Description automatically generated">
            <a:extLst>
              <a:ext uri="{FF2B5EF4-FFF2-40B4-BE49-F238E27FC236}">
                <a16:creationId xmlns:a16="http://schemas.microsoft.com/office/drawing/2014/main" id="{570F141B-E3CC-48E5-BE80-DC1B56559C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6" t="13135" r="4416" b="9264"/>
          <a:stretch/>
        </p:blipFill>
        <p:spPr>
          <a:xfrm>
            <a:off x="2336631" y="5043527"/>
            <a:ext cx="5751566" cy="1688758"/>
          </a:xfrm>
          <a:prstGeom prst="rect">
            <a:avLst/>
          </a:prstGeom>
        </p:spPr>
      </p:pic>
    </p:spTree>
    <p:extLst>
      <p:ext uri="{BB962C8B-B14F-4D97-AF65-F5344CB8AC3E}">
        <p14:creationId xmlns:p14="http://schemas.microsoft.com/office/powerpoint/2010/main" val="262068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70998" y="208609"/>
            <a:ext cx="4123929" cy="1216058"/>
          </a:xfrm>
        </p:spPr>
        <p:txBody>
          <a:bodyPr>
            <a:noAutofit/>
          </a:bodyPr>
          <a:lstStyle/>
          <a:p>
            <a:pPr algn="ctr">
              <a:lnSpc>
                <a:spcPct val="90000"/>
              </a:lnSpc>
            </a:pPr>
            <a:r>
              <a:rPr lang="en-US" altLang="zh-TW" b="1" u="sng" dirty="0" smtClean="0">
                <a:solidFill>
                  <a:schemeClr val="tx1"/>
                </a:solidFill>
              </a:rPr>
              <a:t>&lt;</a:t>
            </a:r>
            <a:r>
              <a:rPr lang="zh-TW" altLang="en-US" b="1" u="sng" dirty="0" smtClean="0">
                <a:solidFill>
                  <a:schemeClr val="tx1"/>
                </a:solidFill>
              </a:rPr>
              <a:t>补充资料 </a:t>
            </a:r>
            <a:r>
              <a:rPr lang="en-US" altLang="zh-TW" b="1" u="sng" dirty="0" smtClean="0">
                <a:solidFill>
                  <a:schemeClr val="tx1"/>
                </a:solidFill>
              </a:rPr>
              <a:t>-&gt;</a:t>
            </a:r>
            <a:r>
              <a:rPr lang="en-US" altLang="zh-TW" b="1" u="sng" dirty="0">
                <a:solidFill>
                  <a:schemeClr val="tx1"/>
                </a:solidFill>
              </a:rPr>
              <a:t/>
            </a:r>
            <a:br>
              <a:rPr lang="en-US" altLang="zh-TW" b="1" u="sng" dirty="0">
                <a:solidFill>
                  <a:schemeClr val="tx1"/>
                </a:solidFill>
              </a:rPr>
            </a:br>
            <a:r>
              <a:rPr lang="en-US" altLang="zh-TW" b="1" u="sng" dirty="0" smtClean="0">
                <a:solidFill>
                  <a:schemeClr val="tx1"/>
                </a:solidFill>
              </a:rPr>
              <a:t>&lt;</a:t>
            </a:r>
            <a:r>
              <a:rPr lang="zh-TW" altLang="en-US" b="1" u="sng" dirty="0" smtClean="0">
                <a:solidFill>
                  <a:schemeClr val="tx1"/>
                </a:solidFill>
              </a:rPr>
              <a:t>传染病是甚么？</a:t>
            </a:r>
            <a:r>
              <a:rPr lang="en-US" altLang="zh-TW" b="1" u="sng" dirty="0">
                <a:solidFill>
                  <a:schemeClr val="tx1"/>
                </a:solidFill>
              </a:rPr>
              <a:t>&gt;</a:t>
            </a:r>
            <a:r>
              <a:rPr lang="zh-TW" altLang="en-US" b="1" u="sng" dirty="0">
                <a:solidFill>
                  <a:schemeClr val="tx1"/>
                </a:solidFill>
              </a:rPr>
              <a:t> </a:t>
            </a:r>
            <a:endParaRPr lang="en-HK"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44557" y="1388933"/>
            <a:ext cx="4281758" cy="5379512"/>
          </a:xfrm>
        </p:spPr>
        <p:txBody>
          <a:bodyPr>
            <a:normAutofit/>
          </a:bodyPr>
          <a:lstStyle/>
          <a:p>
            <a:r>
              <a:rPr lang="zh-TW" altLang="en-US" sz="2800" dirty="0" smtClean="0"/>
              <a:t>根据香港卫生署卫生防护中心的资料，</a:t>
            </a:r>
            <a:r>
              <a:rPr lang="zh-TW" altLang="en-US" sz="2800" b="1" dirty="0" smtClean="0"/>
              <a:t>传染病</a:t>
            </a:r>
            <a:r>
              <a:rPr lang="zh-TW" altLang="en-US" sz="2800" dirty="0" smtClean="0"/>
              <a:t>是指一些可以传播而使人受感染的疾病，它们可以从一个人或其他物种，经过各种途径传染给另一个人或物种。此类疾病是由于</a:t>
            </a:r>
            <a:r>
              <a:rPr lang="zh-TW" altLang="en-US" sz="2800" b="1" dirty="0" smtClean="0"/>
              <a:t>病原体</a:t>
            </a:r>
            <a:r>
              <a:rPr lang="zh-TW" altLang="en-US" sz="2800" dirty="0" smtClean="0"/>
              <a:t>侵入人体或产生毒素所致，并对正常细胞及其功能造成破坏，严重时甚至引致死亡</a:t>
            </a:r>
            <a:endParaRPr lang="en-HK" altLang="zh-TW" sz="2800" dirty="0"/>
          </a:p>
          <a:p>
            <a:endParaRPr lang="en-HK" altLang="zh-TW"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Thought Bubble: Cloud 13">
            <a:extLst>
              <a:ext uri="{FF2B5EF4-FFF2-40B4-BE49-F238E27FC236}">
                <a16:creationId xmlns:a16="http://schemas.microsoft.com/office/drawing/2014/main" id="{2CF165AA-1C6B-4193-A131-D8E3EEDA77A9}"/>
              </a:ext>
            </a:extLst>
          </p:cNvPr>
          <p:cNvSpPr/>
          <p:nvPr/>
        </p:nvSpPr>
        <p:spPr>
          <a:xfrm>
            <a:off x="7143778" y="5110811"/>
            <a:ext cx="1854937" cy="1536570"/>
          </a:xfrm>
          <a:prstGeom prst="cloudCallout">
            <a:avLst>
              <a:gd name="adj1" fmla="val -61030"/>
              <a:gd name="adj2" fmla="val -1812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283282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8FCFF5-A055-46EE-97E9-A8CA17FFA289}"/>
              </a:ext>
            </a:extLst>
          </p:cNvPr>
          <p:cNvSpPr>
            <a:spLocks noGrp="1"/>
          </p:cNvSpPr>
          <p:nvPr>
            <p:ph idx="1"/>
          </p:nvPr>
        </p:nvSpPr>
        <p:spPr>
          <a:xfrm>
            <a:off x="136542" y="329938"/>
            <a:ext cx="7027829" cy="5951732"/>
          </a:xfrm>
        </p:spPr>
        <p:txBody>
          <a:bodyPr>
            <a:noAutofit/>
          </a:bodyPr>
          <a:lstStyle/>
          <a:p>
            <a:r>
              <a:rPr lang="zh-TW" altLang="en-US" sz="3200" dirty="0" smtClean="0">
                <a:solidFill>
                  <a:schemeClr val="tx1"/>
                </a:solidFill>
              </a:rPr>
              <a:t>传染病的传播，除病原体外，还有三个主要因素，即是</a:t>
            </a:r>
            <a:r>
              <a:rPr lang="zh-TW" altLang="en-US" sz="3200" b="1" dirty="0" smtClean="0">
                <a:solidFill>
                  <a:schemeClr val="accent2">
                    <a:lumMod val="75000"/>
                  </a:schemeClr>
                </a:solidFill>
              </a:rPr>
              <a:t>传染源</a:t>
            </a:r>
            <a:r>
              <a:rPr lang="zh-TW" altLang="en-US" sz="3200" dirty="0" smtClean="0">
                <a:solidFill>
                  <a:schemeClr val="tx1"/>
                </a:solidFill>
              </a:rPr>
              <a:t>、</a:t>
            </a:r>
            <a:r>
              <a:rPr lang="zh-TW" altLang="en-US" sz="3200" b="1" dirty="0" smtClean="0">
                <a:solidFill>
                  <a:schemeClr val="accent2">
                    <a:lumMod val="75000"/>
                  </a:schemeClr>
                </a:solidFill>
              </a:rPr>
              <a:t>传播途径</a:t>
            </a:r>
            <a:r>
              <a:rPr lang="zh-TW" altLang="en-US" sz="3200" dirty="0" smtClean="0">
                <a:solidFill>
                  <a:schemeClr val="tx1"/>
                </a:solidFill>
              </a:rPr>
              <a:t>和</a:t>
            </a:r>
            <a:r>
              <a:rPr lang="zh-TW" altLang="en-US" sz="3200" b="1" dirty="0" smtClean="0">
                <a:solidFill>
                  <a:schemeClr val="accent2">
                    <a:lumMod val="75000"/>
                  </a:schemeClr>
                </a:solidFill>
              </a:rPr>
              <a:t>宿主</a:t>
            </a:r>
            <a:r>
              <a:rPr lang="zh-TW" altLang="en-US" sz="3200" dirty="0" smtClean="0">
                <a:solidFill>
                  <a:schemeClr val="tx1"/>
                </a:solidFill>
              </a:rPr>
              <a:t>，组成所谓的 </a:t>
            </a:r>
            <a:r>
              <a:rPr lang="zh-TW" altLang="en-US" sz="3200" b="1" dirty="0" smtClean="0">
                <a:solidFill>
                  <a:schemeClr val="accent2">
                    <a:lumMod val="75000"/>
                  </a:schemeClr>
                </a:solidFill>
              </a:rPr>
              <a:t>“传染链” </a:t>
            </a:r>
            <a:endParaRPr lang="en-HK" altLang="zh-TW" sz="3200" b="1" dirty="0">
              <a:solidFill>
                <a:schemeClr val="accent2">
                  <a:lumMod val="75000"/>
                </a:schemeClr>
              </a:solidFill>
            </a:endParaRPr>
          </a:p>
          <a:p>
            <a:r>
              <a:rPr lang="zh-TW" altLang="en-US" sz="3200" b="1" dirty="0" smtClean="0">
                <a:solidFill>
                  <a:schemeClr val="accent2">
                    <a:lumMod val="75000"/>
                  </a:schemeClr>
                </a:solidFill>
              </a:rPr>
              <a:t>病原体</a:t>
            </a:r>
            <a:r>
              <a:rPr lang="zh-TW" altLang="en-US" sz="3200" dirty="0" smtClean="0"/>
              <a:t>为可引致感染的微生物，如细菌、病毒、真菌（霉菌）及寄生虫</a:t>
            </a:r>
            <a:endParaRPr lang="en-HK" altLang="zh-TW" sz="3200" dirty="0"/>
          </a:p>
          <a:p>
            <a:r>
              <a:rPr lang="zh-TW" altLang="en-US" sz="3200" b="1" dirty="0" smtClean="0">
                <a:solidFill>
                  <a:schemeClr val="accent2">
                    <a:lumMod val="75000"/>
                  </a:schemeClr>
                </a:solidFill>
              </a:rPr>
              <a:t>传染源</a:t>
            </a:r>
            <a:r>
              <a:rPr lang="zh-TW" altLang="en-US" sz="3200" dirty="0" smtClean="0"/>
              <a:t>是指任何病原体可赖以生存、寄居和繁殖的环境。包括人类（如病人、带菌者和隐性感染病者）、禽畜、昆虫和泥土。病原体通常必须倚靠传染源作为基地，伺机感染人类</a:t>
            </a:r>
            <a:endParaRPr lang="en-HK" altLang="zh-TW" sz="3200" dirty="0"/>
          </a:p>
        </p:txBody>
      </p:sp>
      <p:sp>
        <p:nvSpPr>
          <p:cNvPr id="4" name="Thought Bubble: Cloud 3">
            <a:extLst>
              <a:ext uri="{FF2B5EF4-FFF2-40B4-BE49-F238E27FC236}">
                <a16:creationId xmlns:a16="http://schemas.microsoft.com/office/drawing/2014/main" id="{B91640A2-F4AA-4E0B-918B-5188CCE8FEFD}"/>
              </a:ext>
            </a:extLst>
          </p:cNvPr>
          <p:cNvSpPr/>
          <p:nvPr/>
        </p:nvSpPr>
        <p:spPr>
          <a:xfrm>
            <a:off x="7164371" y="124667"/>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26289221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D8519-0A7E-4C32-9BAA-193555DC0F7A}"/>
              </a:ext>
            </a:extLst>
          </p:cNvPr>
          <p:cNvSpPr>
            <a:spLocks noGrp="1"/>
          </p:cNvSpPr>
          <p:nvPr>
            <p:ph idx="1"/>
          </p:nvPr>
        </p:nvSpPr>
        <p:spPr>
          <a:xfrm>
            <a:off x="609599" y="829560"/>
            <a:ext cx="6234261" cy="5211804"/>
          </a:xfrm>
        </p:spPr>
        <p:txBody>
          <a:bodyPr/>
          <a:lstStyle/>
          <a:p>
            <a:r>
              <a:rPr lang="zh-TW" altLang="en-US" sz="3200" b="1" dirty="0" smtClean="0">
                <a:solidFill>
                  <a:schemeClr val="accent2">
                    <a:lumMod val="75000"/>
                  </a:schemeClr>
                </a:solidFill>
              </a:rPr>
              <a:t>传播途径</a:t>
            </a:r>
            <a:r>
              <a:rPr lang="zh-TW" altLang="en-US" sz="3200" dirty="0" smtClean="0"/>
              <a:t>是指病原体由一处移动或被带到另一处的传播方式</a:t>
            </a:r>
            <a:endParaRPr lang="en-US" altLang="zh-TW" sz="3200" dirty="0"/>
          </a:p>
          <a:p>
            <a:r>
              <a:rPr lang="zh-TW" altLang="en-US" sz="3200" b="1" dirty="0" smtClean="0">
                <a:solidFill>
                  <a:schemeClr val="accent2">
                    <a:lumMod val="75000"/>
                  </a:schemeClr>
                </a:solidFill>
              </a:rPr>
              <a:t>宿主</a:t>
            </a:r>
            <a:r>
              <a:rPr lang="zh-TW" altLang="en-US" sz="3200" dirty="0" smtClean="0">
                <a:solidFill>
                  <a:schemeClr val="tx1"/>
                </a:solidFill>
              </a:rPr>
              <a:t>是指易受感染者。有些人较容易受传染病感染而成为宿主，例如：幼儿、老年人及长期病患者因身体抵抗力不足，故较容易受到感染</a:t>
            </a:r>
          </a:p>
          <a:p>
            <a:endParaRPr lang="en-HK" dirty="0"/>
          </a:p>
        </p:txBody>
      </p:sp>
      <p:sp>
        <p:nvSpPr>
          <p:cNvPr id="5" name="Thought Bubble: Cloud 4">
            <a:extLst>
              <a:ext uri="{FF2B5EF4-FFF2-40B4-BE49-F238E27FC236}">
                <a16:creationId xmlns:a16="http://schemas.microsoft.com/office/drawing/2014/main" id="{8DCDFD03-385D-4F74-B67D-468F0431CBB4}"/>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592027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9427" y="134946"/>
            <a:ext cx="6847541" cy="1136519"/>
          </a:xfrm>
        </p:spPr>
        <p:txBody>
          <a:bodyPr>
            <a:normAutofit fontScale="90000"/>
          </a:bodyPr>
          <a:lstStyle/>
          <a:p>
            <a:pPr algn="ctr"/>
            <a:r>
              <a:rPr lang="en-US" altLang="zh-TW" b="1" u="sng" dirty="0"/>
              <a:t>(</a:t>
            </a:r>
            <a:r>
              <a:rPr lang="zh-TW" altLang="en-US" b="1" u="sng" dirty="0"/>
              <a:t>三</a:t>
            </a:r>
            <a:r>
              <a:rPr lang="en-US" altLang="zh-TW" b="1" u="sng" dirty="0"/>
              <a:t>) </a:t>
            </a:r>
            <a:r>
              <a:rPr lang="zh-TW" altLang="en-US" b="1" u="sng" dirty="0" smtClean="0"/>
              <a:t>以冠状病毒病 </a:t>
            </a:r>
            <a:r>
              <a:rPr lang="en-US" altLang="zh-TW" b="1" u="sng" dirty="0" smtClean="0"/>
              <a:t>(</a:t>
            </a:r>
            <a:r>
              <a:rPr lang="en-US" altLang="zh-TW" b="1" u="sng" dirty="0"/>
              <a:t>COVID-19)</a:t>
            </a:r>
            <a:br>
              <a:rPr lang="en-US" altLang="zh-TW" b="1" u="sng" dirty="0"/>
            </a:br>
            <a:r>
              <a:rPr lang="zh-TW" altLang="en-US" b="1" u="sng" dirty="0" smtClean="0"/>
              <a:t>作为例子研习疾病地理</a:t>
            </a: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75908" y="1489435"/>
            <a:ext cx="6847541" cy="5203596"/>
          </a:xfrm>
        </p:spPr>
        <p:txBody>
          <a:bodyPr>
            <a:normAutofit/>
          </a:bodyPr>
          <a:lstStyle/>
          <a:p>
            <a:pPr marL="0" indent="0">
              <a:buNone/>
            </a:pPr>
            <a:r>
              <a:rPr lang="zh-TW" altLang="en-US" sz="3000" b="1" u="sng" dirty="0" smtClean="0"/>
              <a:t>研习问题指引：</a:t>
            </a:r>
            <a:endParaRPr lang="en-HK" altLang="zh-TW" sz="3000" b="1" u="sng" dirty="0"/>
          </a:p>
          <a:p>
            <a:r>
              <a:rPr lang="zh-TW" altLang="en-US" sz="3000" b="1" dirty="0" smtClean="0">
                <a:solidFill>
                  <a:schemeClr val="tx1"/>
                </a:solidFill>
              </a:rPr>
              <a:t>冠</a:t>
            </a:r>
            <a:r>
              <a:rPr lang="zh-TW" altLang="en-US" sz="3000" b="1" dirty="0">
                <a:solidFill>
                  <a:schemeClr val="tx1"/>
                </a:solidFill>
              </a:rPr>
              <a:t>状病毒</a:t>
            </a:r>
            <a:r>
              <a:rPr lang="zh-TW" altLang="en-US" sz="3000" b="1" dirty="0" smtClean="0">
                <a:solidFill>
                  <a:schemeClr val="tx1"/>
                </a:solidFill>
              </a:rPr>
              <a:t>病爆发后</a:t>
            </a:r>
            <a:r>
              <a:rPr lang="zh-TW" altLang="en-US" sz="3000" b="1" dirty="0">
                <a:solidFill>
                  <a:schemeClr val="tx1"/>
                </a:solidFill>
              </a:rPr>
              <a:t>的蔓延情况是怎样</a:t>
            </a:r>
            <a:r>
              <a:rPr lang="zh-TW" altLang="en-US" sz="3000" b="1" dirty="0" smtClean="0">
                <a:solidFill>
                  <a:schemeClr val="tx1"/>
                </a:solidFill>
              </a:rPr>
              <a:t>的</a:t>
            </a:r>
            <a:r>
              <a:rPr lang="zh-TW" altLang="en-US" sz="3000" b="1" dirty="0" smtClean="0">
                <a:solidFill>
                  <a:prstClr val="black"/>
                </a:solidFill>
              </a:rPr>
              <a:t>？</a:t>
            </a:r>
            <a:r>
              <a:rPr lang="zh-TW" altLang="en-US" sz="3000" b="1" dirty="0" smtClean="0"/>
              <a:t> </a:t>
            </a:r>
            <a:r>
              <a:rPr lang="en-US" altLang="zh-TW" sz="3000" b="1" dirty="0" smtClean="0">
                <a:solidFill>
                  <a:srgbClr val="92D050"/>
                </a:solidFill>
              </a:rPr>
              <a:t>(</a:t>
            </a:r>
            <a:r>
              <a:rPr lang="zh-TW" altLang="en-US" sz="3000" b="1" dirty="0" smtClean="0">
                <a:solidFill>
                  <a:srgbClr val="92D050"/>
                </a:solidFill>
              </a:rPr>
              <a:t>知识及技能</a:t>
            </a:r>
            <a:r>
              <a:rPr lang="en-US" altLang="zh-TW" sz="3000" b="1" dirty="0" smtClean="0">
                <a:solidFill>
                  <a:srgbClr val="92D050"/>
                </a:solidFill>
              </a:rPr>
              <a:t>)</a:t>
            </a:r>
            <a:endParaRPr lang="en-HK" altLang="zh-TW" sz="3000" b="1" dirty="0">
              <a:solidFill>
                <a:srgbClr val="92D050"/>
              </a:solidFill>
            </a:endParaRPr>
          </a:p>
          <a:p>
            <a:endParaRPr lang="en-HK" sz="1800" b="1" dirty="0"/>
          </a:p>
        </p:txBody>
      </p:sp>
      <p:pic>
        <p:nvPicPr>
          <p:cNvPr id="6" name="Picture 5" descr="A picture containing drawing&#10;&#10;Description automatically generated">
            <a:extLst>
              <a:ext uri="{FF2B5EF4-FFF2-40B4-BE49-F238E27FC236}">
                <a16:creationId xmlns:a16="http://schemas.microsoft.com/office/drawing/2014/main" id="{0CCB9D3F-429E-45C7-B0C2-079D9966C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661" y="4258017"/>
            <a:ext cx="2510070" cy="2239499"/>
          </a:xfrm>
          <a:prstGeom prst="rect">
            <a:avLst/>
          </a:prstGeom>
        </p:spPr>
      </p:pic>
    </p:spTree>
    <p:extLst>
      <p:ext uri="{BB962C8B-B14F-4D97-AF65-F5344CB8AC3E}">
        <p14:creationId xmlns:p14="http://schemas.microsoft.com/office/powerpoint/2010/main" val="7649138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8804D-7485-47BD-863A-D6E40BFC8A6D}"/>
              </a:ext>
            </a:extLst>
          </p:cNvPr>
          <p:cNvSpPr>
            <a:spLocks noGrp="1"/>
          </p:cNvSpPr>
          <p:nvPr>
            <p:ph idx="1"/>
          </p:nvPr>
        </p:nvSpPr>
        <p:spPr>
          <a:xfrm>
            <a:off x="460936" y="876694"/>
            <a:ext cx="6447501" cy="5241302"/>
          </a:xfrm>
        </p:spPr>
        <p:txBody>
          <a:bodyPr>
            <a:normAutofit lnSpcReduction="10000"/>
          </a:bodyPr>
          <a:lstStyle/>
          <a:p>
            <a:r>
              <a:rPr lang="zh-TW" altLang="en-US" sz="3200" dirty="0" smtClean="0"/>
              <a:t>一般而言，各种传染病的</a:t>
            </a:r>
            <a:r>
              <a:rPr lang="zh-TW" altLang="en-US" sz="3200" b="1" dirty="0" smtClean="0">
                <a:solidFill>
                  <a:schemeClr val="accent2">
                    <a:lumMod val="75000"/>
                  </a:schemeClr>
                </a:solidFill>
              </a:rPr>
              <a:t>传播途径</a:t>
            </a:r>
            <a:r>
              <a:rPr lang="zh-TW" altLang="en-US" sz="3200" dirty="0" smtClean="0"/>
              <a:t>可大约分为以下几类：</a:t>
            </a:r>
            <a:endParaRPr lang="en-HK" altLang="zh-TW" sz="3200" dirty="0"/>
          </a:p>
          <a:p>
            <a:pPr marL="385763" indent="-385763">
              <a:buFont typeface="+mj-lt"/>
              <a:buAutoNum type="arabicPeriod"/>
            </a:pPr>
            <a:r>
              <a:rPr lang="zh-TW" altLang="en-US" sz="3200" dirty="0" smtClean="0"/>
              <a:t>空气传播</a:t>
            </a:r>
            <a:endParaRPr lang="en-US" altLang="zh-TW" sz="3200" dirty="0"/>
          </a:p>
          <a:p>
            <a:pPr marL="385763" indent="-385763">
              <a:buFont typeface="+mj-lt"/>
              <a:buAutoNum type="arabicPeriod"/>
            </a:pPr>
            <a:r>
              <a:rPr lang="zh-TW" altLang="en-US" sz="3200" dirty="0" smtClean="0"/>
              <a:t>飞沫传播 </a:t>
            </a:r>
            <a:endParaRPr lang="en-HK" altLang="zh-TW" sz="3200" dirty="0"/>
          </a:p>
          <a:p>
            <a:pPr marL="385763" indent="-385763">
              <a:buFont typeface="+mj-lt"/>
              <a:buAutoNum type="arabicPeriod"/>
            </a:pPr>
            <a:r>
              <a:rPr lang="zh-TW" altLang="en-US" sz="3200" dirty="0"/>
              <a:t>食物及</a:t>
            </a:r>
            <a:r>
              <a:rPr lang="en-US" altLang="zh-TW" sz="3200" dirty="0" smtClean="0"/>
              <a:t>/</a:t>
            </a:r>
            <a:r>
              <a:rPr lang="zh-TW" altLang="en-US" sz="3200" dirty="0" smtClean="0"/>
              <a:t>或水传播</a:t>
            </a:r>
            <a:endParaRPr lang="en-HK" altLang="zh-TW" sz="3200" dirty="0"/>
          </a:p>
          <a:p>
            <a:pPr marL="385763" indent="-385763">
              <a:buFont typeface="+mj-lt"/>
              <a:buAutoNum type="arabicPeriod"/>
            </a:pPr>
            <a:r>
              <a:rPr lang="zh-TW" altLang="en-US" sz="3200" dirty="0" smtClean="0"/>
              <a:t>接触传播</a:t>
            </a:r>
            <a:endParaRPr lang="en-HK" altLang="zh-TW" sz="3200" dirty="0"/>
          </a:p>
          <a:p>
            <a:pPr marL="385763" indent="-385763">
              <a:buFont typeface="+mj-lt"/>
              <a:buAutoNum type="arabicPeriod"/>
            </a:pPr>
            <a:r>
              <a:rPr lang="zh-TW" altLang="en-US" sz="3200" dirty="0" smtClean="0"/>
              <a:t>母体</a:t>
            </a:r>
            <a:r>
              <a:rPr lang="en-US" altLang="zh-TW" sz="3200" dirty="0" smtClean="0"/>
              <a:t>/</a:t>
            </a:r>
            <a:r>
              <a:rPr lang="zh-TW" altLang="en-US" sz="3200" dirty="0" smtClean="0"/>
              <a:t>先天传染</a:t>
            </a:r>
            <a:endParaRPr lang="en-HK" altLang="zh-TW" sz="3200" dirty="0"/>
          </a:p>
          <a:p>
            <a:pPr marL="385763" indent="-385763">
              <a:buFont typeface="+mj-lt"/>
              <a:buAutoNum type="arabicPeriod"/>
            </a:pPr>
            <a:r>
              <a:rPr lang="zh-TW" altLang="en-US" sz="3200" dirty="0"/>
              <a:t>血液</a:t>
            </a:r>
            <a:r>
              <a:rPr lang="en-US" altLang="zh-TW" sz="3200" dirty="0" smtClean="0"/>
              <a:t>/</a:t>
            </a:r>
            <a:r>
              <a:rPr lang="zh-TW" altLang="en-US" sz="3200" dirty="0" smtClean="0"/>
              <a:t>体液传播</a:t>
            </a:r>
            <a:endParaRPr lang="en-HK" altLang="zh-TW" sz="3200" dirty="0"/>
          </a:p>
          <a:p>
            <a:pPr marL="385763" indent="-385763">
              <a:buFont typeface="+mj-lt"/>
              <a:buAutoNum type="arabicPeriod"/>
            </a:pPr>
            <a:r>
              <a:rPr lang="zh-TW" altLang="en-US" sz="3200" dirty="0" smtClean="0"/>
              <a:t>病媒传播</a:t>
            </a:r>
            <a:endParaRPr lang="en-HK" sz="3200" dirty="0"/>
          </a:p>
        </p:txBody>
      </p:sp>
      <p:pic>
        <p:nvPicPr>
          <p:cNvPr id="4" name="Picture 3">
            <a:extLst>
              <a:ext uri="{FF2B5EF4-FFF2-40B4-BE49-F238E27FC236}">
                <a16:creationId xmlns:a16="http://schemas.microsoft.com/office/drawing/2014/main" id="{B0FFEBEB-7B7A-457A-A0DC-1DDDDC2CC1E5}"/>
              </a:ext>
            </a:extLst>
          </p:cNvPr>
          <p:cNvPicPr>
            <a:picLocks noChangeAspect="1"/>
          </p:cNvPicPr>
          <p:nvPr/>
        </p:nvPicPr>
        <p:blipFill rotWithShape="1">
          <a:blip r:embed="rId2"/>
          <a:srcRect l="29490" t="15695" r="28593" b="12030"/>
          <a:stretch/>
        </p:blipFill>
        <p:spPr>
          <a:xfrm>
            <a:off x="3824161" y="3983670"/>
            <a:ext cx="2636638" cy="2557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4E0F177A-75A1-4138-B933-6E49BE8722FE}"/>
              </a:ext>
            </a:extLst>
          </p:cNvPr>
          <p:cNvPicPr>
            <a:picLocks noChangeAspect="1"/>
          </p:cNvPicPr>
          <p:nvPr/>
        </p:nvPicPr>
        <p:blipFill rotWithShape="1">
          <a:blip r:embed="rId3"/>
          <a:srcRect l="35313" t="19861" r="35852" b="8888"/>
          <a:stretch/>
        </p:blipFill>
        <p:spPr>
          <a:xfrm>
            <a:off x="6716633" y="2404901"/>
            <a:ext cx="2271723" cy="3157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hought Bubble: Cloud 5">
            <a:extLst>
              <a:ext uri="{FF2B5EF4-FFF2-40B4-BE49-F238E27FC236}">
                <a16:creationId xmlns:a16="http://schemas.microsoft.com/office/drawing/2014/main" id="{3E5F7E60-8241-40E9-9E18-FD0FC21C8EF2}"/>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1953158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05DAA-3C58-4E04-A9A8-A091A532C47D}"/>
              </a:ext>
            </a:extLst>
          </p:cNvPr>
          <p:cNvSpPr>
            <a:spLocks noGrp="1"/>
          </p:cNvSpPr>
          <p:nvPr>
            <p:ph idx="1"/>
          </p:nvPr>
        </p:nvSpPr>
        <p:spPr>
          <a:xfrm>
            <a:off x="301659" y="754144"/>
            <a:ext cx="6834432" cy="6006365"/>
          </a:xfrm>
        </p:spPr>
        <p:txBody>
          <a:bodyPr>
            <a:normAutofit fontScale="92500"/>
          </a:bodyPr>
          <a:lstStyle/>
          <a:p>
            <a:r>
              <a:rPr lang="zh-TW" altLang="en-US" sz="3200" dirty="0" smtClean="0"/>
              <a:t>传染病通常可借着直接接触已感染之个体、或是其体液、排泄物及</a:t>
            </a:r>
            <a:r>
              <a:rPr lang="en-US" altLang="zh-TW" sz="3200" dirty="0" smtClean="0"/>
              <a:t>/</a:t>
            </a:r>
            <a:r>
              <a:rPr lang="zh-TW" altLang="en-US" sz="3200" dirty="0" smtClean="0"/>
              <a:t>或被其所污染的物体而受到感染。此外，传染病亦可透过水、食物、空气或其他</a:t>
            </a:r>
            <a:r>
              <a:rPr lang="zh-TW" altLang="en-US" sz="3200" b="1" dirty="0" smtClean="0">
                <a:solidFill>
                  <a:schemeClr val="accent2">
                    <a:lumMod val="75000"/>
                  </a:schemeClr>
                </a:solidFill>
              </a:rPr>
              <a:t>载体</a:t>
            </a:r>
            <a:r>
              <a:rPr lang="zh-TW" altLang="en-US" sz="3200" dirty="0" smtClean="0">
                <a:solidFill>
                  <a:schemeClr val="tx1"/>
                </a:solidFill>
              </a:rPr>
              <a:t>（</a:t>
            </a:r>
            <a:r>
              <a:rPr lang="en-US" altLang="zh-TW" sz="3200" dirty="0">
                <a:solidFill>
                  <a:schemeClr val="tx1"/>
                </a:solidFill>
              </a:rPr>
              <a:t>vector</a:t>
            </a:r>
            <a:r>
              <a:rPr lang="zh-TW" altLang="en-US" sz="3200" dirty="0">
                <a:solidFill>
                  <a:schemeClr val="tx1"/>
                </a:solidFill>
              </a:rPr>
              <a:t>）</a:t>
            </a:r>
            <a:r>
              <a:rPr lang="zh-TW" altLang="en-US" sz="3200" dirty="0"/>
              <a:t>而散布及蔓延 </a:t>
            </a:r>
            <a:endParaRPr lang="en-HK" altLang="zh-TW" sz="3200" dirty="0"/>
          </a:p>
          <a:p>
            <a:r>
              <a:rPr lang="zh-TW" altLang="en-US" sz="3200" dirty="0" smtClean="0"/>
              <a:t>根据香港卫生署卫生防护中心的网页</a:t>
            </a:r>
            <a:r>
              <a:rPr lang="en-US" altLang="zh-TW" sz="3200" dirty="0" smtClean="0"/>
              <a:t>(</a:t>
            </a:r>
            <a:r>
              <a:rPr lang="en-HK" sz="3200" dirty="0">
                <a:solidFill>
                  <a:schemeClr val="accent2">
                    <a:lumMod val="75000"/>
                  </a:schemeClr>
                </a:solidFill>
              </a:rPr>
              <a:t>https://www.chp.gov.hk/tc/healthtopics/24/index.html</a:t>
            </a:r>
            <a:r>
              <a:rPr lang="en-US" altLang="zh-TW" sz="3200" dirty="0" smtClean="0"/>
              <a:t>)</a:t>
            </a:r>
            <a:r>
              <a:rPr lang="zh-TW" altLang="en-US" sz="3200" dirty="0" smtClean="0"/>
              <a:t>显示，传染病的种类繁多，单在该网页中，就罗列了七十多种传染病，例如：艾滋病、季节性流行性感冒及霍乱等</a:t>
            </a:r>
            <a:endParaRPr lang="en-HK" altLang="zh-TW" sz="3200" dirty="0"/>
          </a:p>
          <a:p>
            <a:endParaRPr lang="en-HK" dirty="0"/>
          </a:p>
        </p:txBody>
      </p:sp>
      <p:sp>
        <p:nvSpPr>
          <p:cNvPr id="4" name="Thought Bubble: Cloud 3">
            <a:extLst>
              <a:ext uri="{FF2B5EF4-FFF2-40B4-BE49-F238E27FC236}">
                <a16:creationId xmlns:a16="http://schemas.microsoft.com/office/drawing/2014/main" id="{12A06623-626E-4360-96A3-2DFC0AA4A474}"/>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2226708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2D0DC5-B335-43F0-991F-6BE606091D0B}"/>
              </a:ext>
            </a:extLst>
          </p:cNvPr>
          <p:cNvSpPr>
            <a:spLocks noGrp="1"/>
          </p:cNvSpPr>
          <p:nvPr>
            <p:ph idx="1"/>
          </p:nvPr>
        </p:nvSpPr>
        <p:spPr>
          <a:xfrm>
            <a:off x="128234" y="355862"/>
            <a:ext cx="6640797" cy="6146276"/>
          </a:xfrm>
        </p:spPr>
        <p:txBody>
          <a:bodyPr>
            <a:noAutofit/>
          </a:bodyPr>
          <a:lstStyle/>
          <a:p>
            <a:r>
              <a:rPr lang="zh-TW" altLang="en-US" sz="3000" dirty="0" smtClean="0">
                <a:solidFill>
                  <a:schemeClr val="tx1"/>
                </a:solidFill>
              </a:rPr>
              <a:t>由于不同的传染病的生物性致病原在人体外可存活的时间不一，其存在于人体内的位置及活动方式皆有所不同，这些因素都影响了每种传染病的传染及散播过程皆不尽相同</a:t>
            </a:r>
            <a:endParaRPr lang="en-HK" altLang="zh-TW" sz="3000" dirty="0">
              <a:solidFill>
                <a:schemeClr val="tx1"/>
              </a:solidFill>
            </a:endParaRPr>
          </a:p>
          <a:p>
            <a:r>
              <a:rPr lang="zh-TW" altLang="en-US" sz="3000" dirty="0" smtClean="0">
                <a:solidFill>
                  <a:schemeClr val="tx1"/>
                </a:solidFill>
              </a:rPr>
              <a:t>每一种传染病的病原为了生存和繁衍，通常都有其特定的</a:t>
            </a:r>
            <a:r>
              <a:rPr lang="zh-TW" altLang="en-US" sz="3000" b="1" dirty="0" smtClean="0">
                <a:solidFill>
                  <a:schemeClr val="accent2">
                    <a:lumMod val="75000"/>
                  </a:schemeClr>
                </a:solidFill>
              </a:rPr>
              <a:t>传播方式</a:t>
            </a:r>
            <a:r>
              <a:rPr lang="zh-TW" altLang="en-US" sz="3000" dirty="0" smtClean="0">
                <a:solidFill>
                  <a:schemeClr val="tx1"/>
                </a:solidFill>
              </a:rPr>
              <a:t>，例如某些细菌或病毒可透过呼吸路径，引起宿主</a:t>
            </a:r>
            <a:r>
              <a:rPr lang="zh-TW" altLang="en-US" sz="3000" b="1" dirty="0" smtClean="0">
                <a:solidFill>
                  <a:schemeClr val="accent2">
                    <a:lumMod val="75000"/>
                  </a:schemeClr>
                </a:solidFill>
              </a:rPr>
              <a:t>咳嗽</a:t>
            </a:r>
            <a:r>
              <a:rPr lang="zh-TW" altLang="en-US" sz="3000" dirty="0">
                <a:solidFill>
                  <a:schemeClr val="tx1"/>
                </a:solidFill>
              </a:rPr>
              <a:t>及</a:t>
            </a:r>
            <a:r>
              <a:rPr lang="en-US" altLang="zh-TW" sz="3000" dirty="0">
                <a:solidFill>
                  <a:schemeClr val="tx1"/>
                </a:solidFill>
              </a:rPr>
              <a:t>/</a:t>
            </a:r>
            <a:r>
              <a:rPr lang="zh-TW" altLang="en-US" sz="3000" dirty="0" smtClean="0">
                <a:solidFill>
                  <a:schemeClr val="tx1"/>
                </a:solidFill>
              </a:rPr>
              <a:t>或</a:t>
            </a:r>
            <a:r>
              <a:rPr lang="zh-TW" altLang="en-US" sz="3000" b="1" dirty="0" smtClean="0">
                <a:solidFill>
                  <a:schemeClr val="accent2">
                    <a:lumMod val="75000"/>
                  </a:schemeClr>
                </a:solidFill>
              </a:rPr>
              <a:t>打喷嚏</a:t>
            </a:r>
            <a:r>
              <a:rPr lang="zh-TW" altLang="en-US" sz="3000" dirty="0" smtClean="0">
                <a:solidFill>
                  <a:schemeClr val="tx1"/>
                </a:solidFill>
              </a:rPr>
              <a:t>等症状，藉此重回空气以等待下一个宿主将其吸入</a:t>
            </a:r>
            <a:endParaRPr lang="en-HK" altLang="zh-TW" sz="3000" dirty="0">
              <a:solidFill>
                <a:schemeClr val="tx1"/>
              </a:solidFill>
            </a:endParaRPr>
          </a:p>
          <a:p>
            <a:r>
              <a:rPr lang="zh-TW" altLang="en-US" sz="3000" dirty="0" smtClean="0">
                <a:solidFill>
                  <a:schemeClr val="tx1"/>
                </a:solidFill>
              </a:rPr>
              <a:t>此外，有部分微生物则通过引起消化系统异常</a:t>
            </a:r>
            <a:r>
              <a:rPr lang="en-US" altLang="zh-TW" sz="3000" dirty="0" smtClean="0">
                <a:solidFill>
                  <a:schemeClr val="tx1"/>
                </a:solidFill>
              </a:rPr>
              <a:t>(</a:t>
            </a:r>
            <a:r>
              <a:rPr lang="zh-TW" altLang="en-US" sz="3000" dirty="0" smtClean="0">
                <a:solidFill>
                  <a:schemeClr val="tx1"/>
                </a:solidFill>
              </a:rPr>
              <a:t>如</a:t>
            </a:r>
            <a:r>
              <a:rPr lang="zh-TW" altLang="en-US" sz="3000" b="1" dirty="0" smtClean="0">
                <a:solidFill>
                  <a:schemeClr val="accent2">
                    <a:lumMod val="75000"/>
                  </a:schemeClr>
                </a:solidFill>
              </a:rPr>
              <a:t>腹泻</a:t>
            </a:r>
            <a:r>
              <a:rPr lang="zh-TW" altLang="en-US" sz="3000" dirty="0" smtClean="0">
                <a:solidFill>
                  <a:schemeClr val="tx1"/>
                </a:solidFill>
              </a:rPr>
              <a:t>及</a:t>
            </a:r>
            <a:r>
              <a:rPr lang="en-US" altLang="zh-TW" sz="3000" dirty="0">
                <a:solidFill>
                  <a:schemeClr val="tx1"/>
                </a:solidFill>
              </a:rPr>
              <a:t>/</a:t>
            </a:r>
            <a:r>
              <a:rPr lang="zh-TW" altLang="en-US" sz="3000" dirty="0" smtClean="0">
                <a:solidFill>
                  <a:schemeClr val="tx1"/>
                </a:solidFill>
              </a:rPr>
              <a:t>或</a:t>
            </a:r>
            <a:r>
              <a:rPr lang="zh-TW" altLang="en-US" sz="3000" b="1" dirty="0" smtClean="0">
                <a:solidFill>
                  <a:schemeClr val="accent2">
                    <a:lumMod val="75000"/>
                  </a:schemeClr>
                </a:solidFill>
              </a:rPr>
              <a:t>呕吐</a:t>
            </a:r>
            <a:r>
              <a:rPr lang="en-US" altLang="zh-TW" sz="3000" dirty="0" smtClean="0">
                <a:solidFill>
                  <a:schemeClr val="tx1"/>
                </a:solidFill>
              </a:rPr>
              <a:t>)</a:t>
            </a:r>
            <a:r>
              <a:rPr lang="zh-TW" altLang="en-US" sz="3000" dirty="0" smtClean="0">
                <a:solidFill>
                  <a:schemeClr val="tx1"/>
                </a:solidFill>
              </a:rPr>
              <a:t>，随着排泄物散布于各处</a:t>
            </a:r>
            <a:endParaRPr lang="en-HK" sz="3000" dirty="0">
              <a:solidFill>
                <a:schemeClr val="tx1"/>
              </a:solidFill>
            </a:endParaRPr>
          </a:p>
        </p:txBody>
      </p:sp>
      <p:pic>
        <p:nvPicPr>
          <p:cNvPr id="5" name="Picture 4">
            <a:extLst>
              <a:ext uri="{FF2B5EF4-FFF2-40B4-BE49-F238E27FC236}">
                <a16:creationId xmlns:a16="http://schemas.microsoft.com/office/drawing/2014/main" id="{43597950-26A1-476E-8FD6-C8BC44E72BAC}"/>
              </a:ext>
            </a:extLst>
          </p:cNvPr>
          <p:cNvPicPr>
            <a:picLocks noChangeAspect="1"/>
          </p:cNvPicPr>
          <p:nvPr/>
        </p:nvPicPr>
        <p:blipFill>
          <a:blip r:embed="rId2"/>
          <a:stretch>
            <a:fillRect/>
          </a:stretch>
        </p:blipFill>
        <p:spPr>
          <a:xfrm>
            <a:off x="6913474" y="4113070"/>
            <a:ext cx="2230526" cy="2744930"/>
          </a:xfrm>
          <a:prstGeom prst="rect">
            <a:avLst/>
          </a:prstGeom>
        </p:spPr>
      </p:pic>
      <p:pic>
        <p:nvPicPr>
          <p:cNvPr id="4" name="Picture 3">
            <a:extLst>
              <a:ext uri="{FF2B5EF4-FFF2-40B4-BE49-F238E27FC236}">
                <a16:creationId xmlns:a16="http://schemas.microsoft.com/office/drawing/2014/main" id="{BCDFDDFB-E8B8-4FD7-BFD3-03BCFD9661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585" t="14020" r="10529" b="17251"/>
          <a:stretch/>
        </p:blipFill>
        <p:spPr>
          <a:xfrm>
            <a:off x="7206516" y="1802590"/>
            <a:ext cx="1644441" cy="2163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hought Bubble: Cloud 5">
            <a:extLst>
              <a:ext uri="{FF2B5EF4-FFF2-40B4-BE49-F238E27FC236}">
                <a16:creationId xmlns:a16="http://schemas.microsoft.com/office/drawing/2014/main" id="{2C1031B2-32DA-4A98-BBAF-C2893369A232}"/>
              </a:ext>
            </a:extLst>
          </p:cNvPr>
          <p:cNvSpPr/>
          <p:nvPr/>
        </p:nvSpPr>
        <p:spPr>
          <a:xfrm>
            <a:off x="7160829" y="119278"/>
            <a:ext cx="1854937" cy="1536570"/>
          </a:xfrm>
          <a:prstGeom prst="cloudCallout">
            <a:avLst>
              <a:gd name="adj1" fmla="val -46292"/>
              <a:gd name="adj2" fmla="val 4813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480801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978E3D-4B2F-4281-BD40-A3924F1DCBE8}"/>
              </a:ext>
            </a:extLst>
          </p:cNvPr>
          <p:cNvSpPr>
            <a:spLocks noGrp="1"/>
          </p:cNvSpPr>
          <p:nvPr>
            <p:ph idx="1"/>
          </p:nvPr>
        </p:nvSpPr>
        <p:spPr>
          <a:xfrm>
            <a:off x="329939" y="395927"/>
            <a:ext cx="5363852" cy="5879692"/>
          </a:xfrm>
        </p:spPr>
        <p:txBody>
          <a:bodyPr>
            <a:noAutofit/>
          </a:bodyPr>
          <a:lstStyle/>
          <a:p>
            <a:pPr marL="0" indent="0">
              <a:buNone/>
            </a:pPr>
            <a:r>
              <a:rPr lang="zh-TW" altLang="en-US" sz="3000" dirty="0" smtClean="0">
                <a:solidFill>
                  <a:schemeClr val="tx1"/>
                </a:solidFill>
              </a:rPr>
              <a:t>冠状病毒病就是传染病的一个例子：</a:t>
            </a:r>
            <a:endParaRPr lang="en-HK" altLang="zh-TW" sz="3000" dirty="0">
              <a:solidFill>
                <a:schemeClr val="tx1"/>
              </a:solidFill>
            </a:endParaRPr>
          </a:p>
          <a:p>
            <a:r>
              <a:rPr lang="zh-TW" altLang="en-US" sz="3000" dirty="0">
                <a:solidFill>
                  <a:schemeClr val="tx1"/>
                </a:solidFill>
              </a:rPr>
              <a:t>至目前</a:t>
            </a:r>
            <a:r>
              <a:rPr lang="en-US" altLang="zh-TW" sz="3000" dirty="0">
                <a:solidFill>
                  <a:schemeClr val="tx1"/>
                </a:solidFill>
              </a:rPr>
              <a:t>(2020</a:t>
            </a:r>
            <a:r>
              <a:rPr lang="zh-TW" altLang="en-US" sz="3000" dirty="0">
                <a:solidFill>
                  <a:schemeClr val="tx1"/>
                </a:solidFill>
              </a:rPr>
              <a:t>年</a:t>
            </a:r>
            <a:r>
              <a:rPr lang="en-US" altLang="zh-TW" sz="3000" dirty="0">
                <a:solidFill>
                  <a:schemeClr val="tx1"/>
                </a:solidFill>
              </a:rPr>
              <a:t>3</a:t>
            </a:r>
            <a:r>
              <a:rPr lang="zh-TW" altLang="en-US" sz="3000" dirty="0"/>
              <a:t>月</a:t>
            </a:r>
            <a:r>
              <a:rPr lang="en-US" altLang="zh-TW" sz="3000" dirty="0"/>
              <a:t>)</a:t>
            </a:r>
            <a:r>
              <a:rPr lang="zh-TW" altLang="en-US" sz="3000" dirty="0"/>
              <a:t>，</a:t>
            </a:r>
            <a:r>
              <a:rPr lang="zh-TW" altLang="en-US" sz="3000" dirty="0" smtClean="0"/>
              <a:t>世界</a:t>
            </a:r>
            <a:r>
              <a:rPr lang="zh-TW" altLang="en-US" sz="3000" dirty="0" smtClean="0">
                <a:solidFill>
                  <a:schemeClr val="tx1"/>
                </a:solidFill>
              </a:rPr>
              <a:t>各地的专家暂未完全掌握冠状病毒病的传染来源、传播途</a:t>
            </a:r>
            <a:r>
              <a:rPr lang="zh-TW" altLang="en-US" sz="3000" dirty="0" smtClean="0"/>
              <a:t>径及扩散程度</a:t>
            </a:r>
            <a:endParaRPr lang="en-HK" sz="3000" b="1" dirty="0">
              <a:solidFill>
                <a:schemeClr val="accent2">
                  <a:lumMod val="75000"/>
                </a:schemeClr>
              </a:solidFill>
            </a:endParaRPr>
          </a:p>
          <a:p>
            <a:pPr marL="0" indent="0">
              <a:buNone/>
            </a:pPr>
            <a:endParaRPr lang="en-US" altLang="zh-TW" sz="3000" b="1" dirty="0">
              <a:latin typeface="Microsoft JhengHei" panose="020B0604030504040204" pitchFamily="34" charset="-120"/>
              <a:ea typeface="Microsoft JhengHei" panose="020B0604030504040204" pitchFamily="34" charset="-120"/>
            </a:endParaRPr>
          </a:p>
          <a:p>
            <a:r>
              <a:rPr lang="zh-TW" altLang="en-US" sz="3000" b="1" dirty="0" smtClean="0">
                <a:latin typeface="Microsoft JhengHei" panose="020B0604030504040204" pitchFamily="34" charset="-120"/>
                <a:ea typeface="Microsoft JhengHei" panose="020B0604030504040204" pitchFamily="34" charset="-120"/>
              </a:rPr>
              <a:t>传染源</a:t>
            </a:r>
            <a:r>
              <a:rPr lang="zh-TW" altLang="en-US" sz="3000" dirty="0" smtClean="0">
                <a:latin typeface="Microsoft JhengHei" panose="020B0604030504040204" pitchFamily="34" charset="-120"/>
                <a:ea typeface="Microsoft JhengHei" panose="020B0604030504040204" pitchFamily="34" charset="-120"/>
              </a:rPr>
              <a:t>：根据</a:t>
            </a:r>
            <a:r>
              <a:rPr lang="zh-CN" altLang="en-US" sz="3000" dirty="0" smtClean="0">
                <a:latin typeface="Microsoft JhengHei" panose="020B0604030504040204" pitchFamily="34" charset="-120"/>
                <a:ea typeface="Microsoft JhengHei" panose="020B0604030504040204" pitchFamily="34" charset="-120"/>
              </a:rPr>
              <a:t>中国</a:t>
            </a:r>
            <a:r>
              <a:rPr lang="zh-TW" altLang="en-US" sz="3000" dirty="0" smtClean="0">
                <a:latin typeface="Microsoft JhengHei" panose="020B0604030504040204" pitchFamily="34" charset="-120"/>
                <a:ea typeface="Microsoft JhengHei" panose="020B0604030504040204" pitchFamily="34" charset="-120"/>
              </a:rPr>
              <a:t>科学院的资料，</a:t>
            </a:r>
            <a:r>
              <a:rPr lang="zh-CN" altLang="en-US" sz="3000" dirty="0" smtClean="0">
                <a:latin typeface="Microsoft JhengHei" panose="020B0604030504040204" pitchFamily="34" charset="-120"/>
                <a:ea typeface="Microsoft JhengHei" panose="020B0604030504040204" pitchFamily="34" charset="-120"/>
              </a:rPr>
              <a:t>多种证据</a:t>
            </a:r>
            <a:r>
              <a:rPr lang="zh-TW" altLang="en-US" sz="3000" dirty="0" smtClean="0">
                <a:latin typeface="Microsoft JhengHei" panose="020B0604030504040204" pitchFamily="34" charset="-120"/>
                <a:ea typeface="Microsoft JhengHei" panose="020B0604030504040204" pitchFamily="34" charset="-120"/>
              </a:rPr>
              <a:t>显示是次</a:t>
            </a:r>
            <a:r>
              <a:rPr lang="zh-TW" altLang="en-US" sz="3000" dirty="0" smtClean="0">
                <a:solidFill>
                  <a:schemeClr val="tx1"/>
                </a:solidFill>
                <a:latin typeface="Microsoft JhengHei" panose="020B0604030504040204" pitchFamily="34" charset="-120"/>
                <a:ea typeface="Microsoft JhengHei" panose="020B0604030504040204" pitchFamily="34" charset="-120"/>
              </a:rPr>
              <a:t>冠状病毒病</a:t>
            </a:r>
            <a:r>
              <a:rPr lang="zh-CN" altLang="en-US" sz="3000" dirty="0" smtClean="0">
                <a:latin typeface="Microsoft JhengHei" panose="020B0604030504040204" pitchFamily="34" charset="-120"/>
                <a:ea typeface="Microsoft JhengHei" panose="020B0604030504040204" pitchFamily="34" charset="-120"/>
              </a:rPr>
              <a:t>的传染源</a:t>
            </a:r>
            <a:r>
              <a:rPr lang="zh-TW" altLang="en-US" sz="3000" dirty="0" smtClean="0">
                <a:latin typeface="Microsoft JhengHei" panose="020B0604030504040204" pitchFamily="34" charset="-120"/>
                <a:ea typeface="Microsoft JhengHei" panose="020B0604030504040204" pitchFamily="34" charset="-120"/>
              </a:rPr>
              <a:t>极有</a:t>
            </a:r>
            <a:r>
              <a:rPr lang="zh-TW" altLang="en-US" sz="3000" dirty="0">
                <a:latin typeface="Microsoft JhengHei" panose="020B0604030504040204" pitchFamily="34" charset="-120"/>
                <a:ea typeface="Microsoft JhengHei" panose="020B0604030504040204" pitchFamily="34" charset="-120"/>
              </a:rPr>
              <a:t>可能</a:t>
            </a:r>
            <a:r>
              <a:rPr lang="zh-TW" altLang="en-US" sz="3000" dirty="0" smtClean="0">
                <a:latin typeface="Microsoft JhengHei" panose="020B0604030504040204" pitchFamily="34" charset="-120"/>
                <a:ea typeface="Microsoft JhengHei" panose="020B0604030504040204" pitchFamily="34" charset="-120"/>
              </a:rPr>
              <a:t>是</a:t>
            </a:r>
            <a:r>
              <a:rPr lang="zh-CN" altLang="en-US" sz="3000" dirty="0" smtClean="0">
                <a:latin typeface="Microsoft JhengHei" panose="020B0604030504040204" pitchFamily="34" charset="-120"/>
                <a:ea typeface="Microsoft JhengHei" panose="020B0604030504040204" pitchFamily="34" charset="-120"/>
              </a:rPr>
              <a:t>来自</a:t>
            </a:r>
            <a:r>
              <a:rPr lang="zh-CN" altLang="en-US" sz="3000" b="1" dirty="0" smtClean="0">
                <a:solidFill>
                  <a:schemeClr val="accent2">
                    <a:lumMod val="75000"/>
                  </a:schemeClr>
                </a:solidFill>
                <a:latin typeface="Microsoft JhengHei" panose="020B0604030504040204" pitchFamily="34" charset="-120"/>
                <a:ea typeface="Microsoft JhengHei" panose="020B0604030504040204" pitchFamily="34" charset="-120"/>
              </a:rPr>
              <a:t>野生动物</a:t>
            </a:r>
            <a:endParaRPr lang="en-HK" altLang="zh-CN" sz="3000" dirty="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9E43AB1D-6B73-4551-AC12-21760563D042}"/>
              </a:ext>
            </a:extLst>
          </p:cNvPr>
          <p:cNvPicPr>
            <a:picLocks noChangeAspect="1"/>
          </p:cNvPicPr>
          <p:nvPr/>
        </p:nvPicPr>
        <p:blipFill>
          <a:blip r:embed="rId2"/>
          <a:stretch>
            <a:fillRect/>
          </a:stretch>
        </p:blipFill>
        <p:spPr>
          <a:xfrm>
            <a:off x="5693791" y="2179023"/>
            <a:ext cx="3566469" cy="3913971"/>
          </a:xfrm>
          <a:prstGeom prst="rect">
            <a:avLst/>
          </a:prstGeom>
        </p:spPr>
      </p:pic>
      <p:sp>
        <p:nvSpPr>
          <p:cNvPr id="4" name="Thought Bubble: Cloud 3">
            <a:extLst>
              <a:ext uri="{FF2B5EF4-FFF2-40B4-BE49-F238E27FC236}">
                <a16:creationId xmlns:a16="http://schemas.microsoft.com/office/drawing/2014/main" id="{983A49FD-4F8C-437D-9FC7-192B6863ADDE}"/>
              </a:ext>
            </a:extLst>
          </p:cNvPr>
          <p:cNvSpPr/>
          <p:nvPr/>
        </p:nvSpPr>
        <p:spPr>
          <a:xfrm>
            <a:off x="7152521" y="133459"/>
            <a:ext cx="1854937" cy="1536570"/>
          </a:xfrm>
          <a:prstGeom prst="cloudCallout">
            <a:avLst>
              <a:gd name="adj1" fmla="val -49341"/>
              <a:gd name="adj2" fmla="val 597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15521826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7AC13-8C1A-4BA9-81E6-3C611C8F274B}"/>
              </a:ext>
            </a:extLst>
          </p:cNvPr>
          <p:cNvPicPr>
            <a:picLocks noChangeAspect="1"/>
          </p:cNvPicPr>
          <p:nvPr/>
        </p:nvPicPr>
        <p:blipFill rotWithShape="1">
          <a:blip r:embed="rId2"/>
          <a:srcRect r="-2" b="16317"/>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A7885C34-65C7-4297-8E98-DE6D2530EBCE}"/>
              </a:ext>
            </a:extLst>
          </p:cNvPr>
          <p:cNvSpPr>
            <a:spLocks noGrp="1"/>
          </p:cNvSpPr>
          <p:nvPr>
            <p:ph idx="1"/>
          </p:nvPr>
        </p:nvSpPr>
        <p:spPr>
          <a:xfrm>
            <a:off x="458890" y="1148059"/>
            <a:ext cx="2888342" cy="4844159"/>
          </a:xfrm>
        </p:spPr>
        <p:txBody>
          <a:bodyPr>
            <a:normAutofit/>
          </a:bodyPr>
          <a:lstStyle/>
          <a:p>
            <a:r>
              <a:rPr lang="zh-TW" altLang="en-US" sz="3200" dirty="0" smtClean="0"/>
              <a:t>至于</a:t>
            </a:r>
            <a:r>
              <a:rPr lang="zh-TW" altLang="en-US" sz="3200" dirty="0" smtClean="0">
                <a:solidFill>
                  <a:schemeClr val="tx1"/>
                </a:solidFill>
              </a:rPr>
              <a:t>冠状病毒病的</a:t>
            </a:r>
            <a:r>
              <a:rPr lang="zh-TW" altLang="en-US" sz="3200" b="1" dirty="0" smtClean="0"/>
              <a:t>传播途径</a:t>
            </a:r>
            <a:r>
              <a:rPr lang="zh-TW" altLang="en-US" sz="3200" dirty="0" smtClean="0"/>
              <a:t>：主要是经呼吸道飞沫传播，也可以是接触传播及空气传播</a:t>
            </a:r>
            <a:r>
              <a:rPr lang="en-US" altLang="zh-TW" sz="3200" dirty="0" smtClean="0"/>
              <a:t>(</a:t>
            </a:r>
            <a:r>
              <a:rPr lang="zh-TW" altLang="en-US" sz="3200" dirty="0" smtClean="0"/>
              <a:t>气溶胶</a:t>
            </a:r>
            <a:r>
              <a:rPr lang="en-US" altLang="zh-TW" sz="3200" dirty="0" smtClean="0"/>
              <a:t>)</a:t>
            </a:r>
            <a:endParaRPr lang="en-US" altLang="zh-TW" sz="3200"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Thought Bubble: Cloud 15">
            <a:extLst>
              <a:ext uri="{FF2B5EF4-FFF2-40B4-BE49-F238E27FC236}">
                <a16:creationId xmlns:a16="http://schemas.microsoft.com/office/drawing/2014/main" id="{985BAC31-4E3F-4CF9-8953-401EFD22F74C}"/>
              </a:ext>
            </a:extLst>
          </p:cNvPr>
          <p:cNvSpPr/>
          <p:nvPr/>
        </p:nvSpPr>
        <p:spPr>
          <a:xfrm>
            <a:off x="7159418" y="5223933"/>
            <a:ext cx="1854937" cy="1536570"/>
          </a:xfrm>
          <a:prstGeom prst="cloudCallout">
            <a:avLst>
              <a:gd name="adj1" fmla="val -57472"/>
              <a:gd name="adj2" fmla="val 413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教师可让学生自行阅读本页的资料</a:t>
            </a:r>
            <a:endParaRPr kumimoji="0" lang="en-HK" sz="2000" b="0" i="0" u="none" strike="noStrike" kern="1200" cap="none" spc="0" normalizeH="0" baseline="0" noProof="0" dirty="0">
              <a:ln>
                <a:noFill/>
              </a:ln>
              <a:solidFill>
                <a:schemeClr val="tx1"/>
              </a:solidFill>
              <a:effectLst/>
              <a:uLnTx/>
              <a:uFillTx/>
              <a:latin typeface="Trebuchet MS" panose="020B0603020202020204"/>
              <a:cs typeface="+mn-cs"/>
            </a:endParaRPr>
          </a:p>
        </p:txBody>
      </p:sp>
    </p:spTree>
    <p:extLst>
      <p:ext uri="{BB962C8B-B14F-4D97-AF65-F5344CB8AC3E}">
        <p14:creationId xmlns:p14="http://schemas.microsoft.com/office/powerpoint/2010/main" val="437585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234472" y="162565"/>
            <a:ext cx="3737431" cy="705791"/>
          </a:xfrm>
        </p:spPr>
        <p:txBody>
          <a:bodyPr>
            <a:noAutofit/>
          </a:bodyPr>
          <a:lstStyle/>
          <a:p>
            <a:pPr>
              <a:lnSpc>
                <a:spcPct val="90000"/>
              </a:lnSpc>
            </a:pPr>
            <a:r>
              <a:rPr lang="zh-TW" altLang="en-US" b="1" u="sng" dirty="0" smtClean="0">
                <a:solidFill>
                  <a:schemeClr val="tx1"/>
                </a:solidFill>
              </a:rPr>
              <a:t>知多一点点</a:t>
            </a:r>
            <a:r>
              <a:rPr lang="en-US" altLang="zh-TW" b="1" u="sng" dirty="0" smtClean="0">
                <a:solidFill>
                  <a:schemeClr val="tx1"/>
                </a:solidFill>
              </a:rPr>
              <a:t>… </a:t>
            </a:r>
            <a:r>
              <a:rPr lang="en-US" altLang="zh-TW" b="1" u="sng" dirty="0">
                <a:solidFill>
                  <a:schemeClr val="tx1"/>
                </a:solidFill>
              </a:rPr>
              <a:t>…</a:t>
            </a:r>
            <a:r>
              <a:rPr lang="zh-TW" altLang="en-US" b="1" u="sng" dirty="0">
                <a:solidFill>
                  <a:schemeClr val="tx1"/>
                </a:solidFill>
              </a:rPr>
              <a:t> </a:t>
            </a:r>
            <a:r>
              <a:rPr lang="en-HK" altLang="zh-TW" b="1" u="sng" dirty="0"/>
              <a:t/>
            </a:r>
            <a:br>
              <a:rPr lang="en-HK" altLang="zh-TW" b="1" u="sng" dirty="0"/>
            </a:b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98913" y="868356"/>
            <a:ext cx="3737431" cy="5989644"/>
          </a:xfrm>
          <a:solidFill>
            <a:schemeClr val="accent3">
              <a:lumMod val="20000"/>
              <a:lumOff val="80000"/>
            </a:schemeClr>
          </a:solidFill>
        </p:spPr>
        <p:txBody>
          <a:bodyPr>
            <a:normAutofit lnSpcReduction="10000"/>
          </a:bodyPr>
          <a:lstStyle/>
          <a:p>
            <a:pPr lvl="0">
              <a:buClr>
                <a:srgbClr val="90C226"/>
              </a:buClr>
            </a:pPr>
            <a:r>
              <a:rPr lang="zh-TW" altLang="en-US" sz="3200" dirty="0" smtClean="0">
                <a:solidFill>
                  <a:schemeClr val="tx1"/>
                </a:solidFill>
              </a:rPr>
              <a:t>教师可根据本简报最后部分的补充资料 </a:t>
            </a:r>
            <a:r>
              <a:rPr lang="en-US" altLang="zh-TW" sz="3200" dirty="0" smtClean="0">
                <a:solidFill>
                  <a:schemeClr val="tx1"/>
                </a:solidFill>
              </a:rPr>
              <a:t>(</a:t>
            </a:r>
            <a:r>
              <a:rPr lang="zh-TW" altLang="en-US" sz="3200" dirty="0" smtClean="0">
                <a:solidFill>
                  <a:schemeClr val="tx1"/>
                </a:solidFill>
              </a:rPr>
              <a:t>即</a:t>
            </a:r>
            <a:r>
              <a:rPr lang="en-US" altLang="zh-TW" sz="3200" dirty="0" smtClean="0">
                <a:solidFill>
                  <a:schemeClr val="tx1"/>
                </a:solidFill>
              </a:rPr>
              <a:t>47-54</a:t>
            </a:r>
            <a:r>
              <a:rPr lang="zh-TW" altLang="en-US" sz="3200" dirty="0" smtClean="0">
                <a:solidFill>
                  <a:schemeClr val="tx1"/>
                </a:solidFill>
              </a:rPr>
              <a:t>页</a:t>
            </a:r>
            <a:r>
              <a:rPr lang="en-US" altLang="zh-TW" sz="3200" dirty="0" smtClean="0">
                <a:solidFill>
                  <a:schemeClr val="tx1"/>
                </a:solidFill>
              </a:rPr>
              <a:t>)</a:t>
            </a:r>
            <a:r>
              <a:rPr lang="zh-TW" altLang="en-US" sz="3200" dirty="0" smtClean="0">
                <a:solidFill>
                  <a:schemeClr val="tx1"/>
                </a:solidFill>
              </a:rPr>
              <a:t>，向有兴趣学习多些传染病资料的同学介绍其主要特征</a:t>
            </a:r>
            <a:endParaRPr lang="en-HK" altLang="zh-TW" sz="3200" dirty="0">
              <a:solidFill>
                <a:schemeClr val="tx1"/>
              </a:solidFill>
            </a:endParaRPr>
          </a:p>
          <a:p>
            <a:pPr marL="0" lvl="0" indent="0">
              <a:buClr>
                <a:srgbClr val="90C226"/>
              </a:buClr>
              <a:buNone/>
            </a:pPr>
            <a:r>
              <a:rPr lang="en-US" altLang="zh-TW" sz="3000" dirty="0" smtClean="0">
                <a:solidFill>
                  <a:schemeClr val="tx1"/>
                </a:solidFill>
              </a:rPr>
              <a:t>[</a:t>
            </a:r>
            <a:r>
              <a:rPr lang="zh-TW" altLang="en-US" sz="3000" dirty="0" smtClean="0">
                <a:solidFill>
                  <a:schemeClr val="tx1"/>
                </a:solidFill>
              </a:rPr>
              <a:t>注意：学生如已在其他课题或渠道对传染病有所认知，则无需重复。或教师可介绍学生自行阅读这部分的资料便可</a:t>
            </a:r>
            <a:r>
              <a:rPr lang="en-US" altLang="zh-TW" sz="3000" dirty="0" smtClean="0">
                <a:solidFill>
                  <a:schemeClr val="tx1"/>
                </a:solidFill>
              </a:rPr>
              <a:t>]</a:t>
            </a:r>
            <a:endParaRPr lang="en-HK" altLang="zh-TW" sz="3000" dirty="0">
              <a:solidFill>
                <a:schemeClr val="tx1"/>
              </a:solidFill>
            </a:endParaRPr>
          </a:p>
          <a:p>
            <a:pPr marL="0" lvl="0" indent="0">
              <a:buClr>
                <a:srgbClr val="90C226"/>
              </a:buClr>
              <a:buNone/>
            </a:pPr>
            <a:endParaRPr lang="en-HK" altLang="zh-TW" sz="3200" dirty="0">
              <a:solidFill>
                <a:schemeClr val="tx1"/>
              </a:solidFill>
            </a:endParaRPr>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7124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53256" y="1441937"/>
            <a:ext cx="7435655" cy="5584617"/>
          </a:xfrm>
        </p:spPr>
        <p:txBody>
          <a:bodyPr>
            <a:noAutofit/>
          </a:bodyPr>
          <a:lstStyle/>
          <a:p>
            <a:r>
              <a:rPr lang="zh-TW" altLang="en-US" sz="3000" b="1" dirty="0">
                <a:solidFill>
                  <a:schemeClr val="accent2">
                    <a:lumMod val="75000"/>
                  </a:schemeClr>
                </a:solidFill>
              </a:rPr>
              <a:t>中国湖北省武汉市</a:t>
            </a:r>
            <a:r>
              <a:rPr lang="zh-TW" altLang="en-US" sz="3000" dirty="0">
                <a:solidFill>
                  <a:schemeClr val="tx1"/>
                </a:solidFill>
              </a:rPr>
              <a:t>约于</a:t>
            </a:r>
            <a:r>
              <a:rPr lang="en-US" altLang="zh-TW" sz="3000" dirty="0">
                <a:solidFill>
                  <a:schemeClr val="tx1"/>
                </a:solidFill>
              </a:rPr>
              <a:t>2019</a:t>
            </a:r>
            <a:r>
              <a:rPr lang="zh-TW" altLang="en-US" sz="3000" dirty="0">
                <a:solidFill>
                  <a:schemeClr val="tx1"/>
                </a:solidFill>
              </a:rPr>
              <a:t>年</a:t>
            </a:r>
            <a:r>
              <a:rPr lang="en-US" altLang="zh-TW" sz="3000" dirty="0">
                <a:solidFill>
                  <a:schemeClr val="tx1"/>
                </a:solidFill>
              </a:rPr>
              <a:t>12</a:t>
            </a:r>
            <a:r>
              <a:rPr lang="zh-TW" altLang="en-US" sz="3000" dirty="0">
                <a:solidFill>
                  <a:schemeClr val="tx1"/>
                </a:solidFill>
              </a:rPr>
              <a:t>月至</a:t>
            </a:r>
            <a:r>
              <a:rPr lang="en-US" altLang="zh-TW" sz="3000" dirty="0">
                <a:solidFill>
                  <a:schemeClr val="tx1"/>
                </a:solidFill>
              </a:rPr>
              <a:t>2020</a:t>
            </a:r>
            <a:r>
              <a:rPr lang="zh-TW" altLang="en-US" sz="3000" dirty="0">
                <a:solidFill>
                  <a:schemeClr val="tx1"/>
                </a:solidFill>
              </a:rPr>
              <a:t>年</a:t>
            </a:r>
            <a:r>
              <a:rPr lang="en-US" altLang="zh-TW" sz="3000" dirty="0">
                <a:solidFill>
                  <a:schemeClr val="tx1"/>
                </a:solidFill>
              </a:rPr>
              <a:t>1</a:t>
            </a:r>
            <a:r>
              <a:rPr lang="zh-TW" altLang="en-US" sz="3000" dirty="0">
                <a:solidFill>
                  <a:schemeClr val="tx1"/>
                </a:solidFill>
              </a:rPr>
              <a:t>月</a:t>
            </a:r>
            <a:r>
              <a:rPr lang="zh-CN" altLang="en-US" sz="3000" dirty="0">
                <a:solidFill>
                  <a:schemeClr val="tx1"/>
                </a:solidFill>
              </a:rPr>
              <a:t>向世界卫生组织通布</a:t>
            </a:r>
            <a:r>
              <a:rPr lang="zh-TW" altLang="en-US" sz="3000" dirty="0">
                <a:solidFill>
                  <a:schemeClr val="tx1"/>
                </a:solidFill>
              </a:rPr>
              <a:t>出现</a:t>
            </a:r>
            <a:r>
              <a:rPr lang="zh-CN" altLang="en-US" sz="3000" dirty="0">
                <a:solidFill>
                  <a:schemeClr val="tx1"/>
                </a:solidFill>
              </a:rPr>
              <a:t>新的冠状病毒</a:t>
            </a:r>
            <a:r>
              <a:rPr lang="en-US" altLang="zh-TW" sz="3000" dirty="0" smtClean="0">
                <a:solidFill>
                  <a:schemeClr val="tx1"/>
                </a:solidFill>
              </a:rPr>
              <a:t>(</a:t>
            </a:r>
            <a:r>
              <a:rPr lang="zh-TW" altLang="en-US" sz="3000" dirty="0" smtClean="0">
                <a:solidFill>
                  <a:schemeClr val="tx1"/>
                </a:solidFill>
              </a:rPr>
              <a:t>图</a:t>
            </a:r>
            <a:r>
              <a:rPr lang="en-US" altLang="zh-TW" sz="3000" dirty="0" smtClean="0">
                <a:solidFill>
                  <a:schemeClr val="tx1"/>
                </a:solidFill>
              </a:rPr>
              <a:t>1</a:t>
            </a:r>
            <a:r>
              <a:rPr lang="en-US" altLang="zh-TW" sz="3000" dirty="0">
                <a:solidFill>
                  <a:schemeClr val="tx1"/>
                </a:solidFill>
              </a:rPr>
              <a:t>)</a:t>
            </a:r>
          </a:p>
          <a:p>
            <a:pPr marL="0" indent="0">
              <a:buNone/>
            </a:pPr>
            <a:endParaRPr lang="en-HK" altLang="zh-TW" sz="3000" dirty="0"/>
          </a:p>
        </p:txBody>
      </p:sp>
      <p:sp>
        <p:nvSpPr>
          <p:cNvPr id="7" name="TextBox 6">
            <a:extLst>
              <a:ext uri="{FF2B5EF4-FFF2-40B4-BE49-F238E27FC236}">
                <a16:creationId xmlns:a16="http://schemas.microsoft.com/office/drawing/2014/main" id="{D16E93FB-E94D-4E6F-9995-EEC1B7B0B010}"/>
              </a:ext>
            </a:extLst>
          </p:cNvPr>
          <p:cNvSpPr txBox="1"/>
          <p:nvPr/>
        </p:nvSpPr>
        <p:spPr>
          <a:xfrm>
            <a:off x="663339" y="4785150"/>
            <a:ext cx="259346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图</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中国湖北省</a:t>
            </a:r>
            <a:r>
              <a:rPr kumimoji="0" lang="zh-CN" altLang="en-US" sz="2800" b="0" i="0" u="none" strike="noStrike" kern="1200" cap="none" spc="0" normalizeH="0" baseline="0" noProof="0" dirty="0" smtClean="0">
                <a:ln>
                  <a:noFill/>
                </a:ln>
                <a:effectLst/>
                <a:uLnTx/>
                <a:uFillTx/>
                <a:latin typeface="Trebuchet MS" panose="020B0603020202020204"/>
                <a:cs typeface="+mn-cs"/>
              </a:rPr>
              <a:t>的</a:t>
            </a:r>
            <a:r>
              <a:rPr kumimoji="0" lang="zh-TW" altLang="en-US"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区位</a:t>
            </a:r>
            <a:endParaRPr kumimoji="0" lang="en-HK" sz="2800" b="0" i="0" u="none" strike="sngStrike" kern="1200" cap="none" spc="0" normalizeH="0" baseline="0" noProof="0" dirty="0">
              <a:ln>
                <a:noFill/>
              </a:ln>
              <a:effectLst/>
              <a:uLnTx/>
              <a:uFillTx/>
              <a:latin typeface="Trebuchet MS" panose="020B0603020202020204"/>
              <a:cs typeface="+mn-cs"/>
            </a:endParaRPr>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3514478" y="2583727"/>
            <a:ext cx="5297310" cy="4198075"/>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10" name="Title 1">
            <a:extLst>
              <a:ext uri="{FF2B5EF4-FFF2-40B4-BE49-F238E27FC236}">
                <a16:creationId xmlns:a16="http://schemas.microsoft.com/office/drawing/2014/main" id="{E5EB04AE-57D5-47AC-92E3-6CE4F4423086}"/>
              </a:ext>
            </a:extLst>
          </p:cNvPr>
          <p:cNvSpPr>
            <a:spLocks noGrp="1"/>
          </p:cNvSpPr>
          <p:nvPr>
            <p:ph type="title"/>
          </p:nvPr>
        </p:nvSpPr>
        <p:spPr>
          <a:xfrm>
            <a:off x="174034" y="114736"/>
            <a:ext cx="7025051" cy="738894"/>
          </a:xfrm>
        </p:spPr>
        <p:txBody>
          <a:bodyPr>
            <a:noAutofit/>
          </a:bodyPr>
          <a:lstStyle/>
          <a:p>
            <a:pPr algn="ctr"/>
            <a:r>
              <a:rPr lang="zh-TW" altLang="en-US" sz="3200" b="1" dirty="0" smtClean="0"/>
              <a:t>在中国哪个城市首</a:t>
            </a:r>
            <a:r>
              <a:rPr lang="zh-CN" altLang="en-US" sz="3200" b="1" dirty="0" smtClean="0"/>
              <a:t>先</a:t>
            </a:r>
            <a:r>
              <a:rPr lang="zh-TW" altLang="en-US" sz="3200" b="1" dirty="0" smtClean="0"/>
              <a:t>发现</a:t>
            </a:r>
            <a:r>
              <a:rPr lang="zh-CN" altLang="en-US" sz="3200" b="1" dirty="0" smtClean="0"/>
              <a:t>新的</a:t>
            </a:r>
            <a:r>
              <a:rPr lang="en-US" altLang="zh-CN" sz="3200" b="1" dirty="0" smtClean="0"/>
              <a:t/>
            </a:r>
            <a:br>
              <a:rPr lang="en-US" altLang="zh-CN" sz="3200" b="1" dirty="0" smtClean="0"/>
            </a:br>
            <a:r>
              <a:rPr lang="zh-TW" altLang="en-US" sz="3200" b="1" dirty="0" smtClean="0"/>
              <a:t>冠</a:t>
            </a:r>
            <a:r>
              <a:rPr lang="zh-TW" altLang="en-US" sz="3200" b="1" dirty="0"/>
              <a:t>状病毒病</a:t>
            </a:r>
            <a:r>
              <a:rPr lang="zh-TW" altLang="en-US" sz="3200" b="1" dirty="0" smtClean="0"/>
              <a:t>？</a:t>
            </a:r>
            <a:endParaRPr lang="en-HK" sz="3200" dirty="0"/>
          </a:p>
        </p:txBody>
      </p:sp>
    </p:spTree>
    <p:extLst>
      <p:ext uri="{BB962C8B-B14F-4D97-AF65-F5344CB8AC3E}">
        <p14:creationId xmlns:p14="http://schemas.microsoft.com/office/powerpoint/2010/main" val="1484119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4ADCE83D-BAA6-4073-8FAA-5BC5CAB1631B}"/>
              </a:ext>
            </a:extLst>
          </p:cNvPr>
          <p:cNvSpPr/>
          <p:nvPr/>
        </p:nvSpPr>
        <p:spPr>
          <a:xfrm>
            <a:off x="1781666" y="735289"/>
            <a:ext cx="4392891" cy="1036949"/>
          </a:xfrm>
          <a:prstGeom prst="wedgeRoundRectCallout">
            <a:avLst>
              <a:gd name="adj1" fmla="val -21262"/>
              <a:gd name="adj2" fmla="val 8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你知道武汉在哪里吗？</a:t>
            </a:r>
            <a:endParaRPr kumimoji="0" lang="en-HK" sz="3200" b="0" i="0" u="none" strike="noStrike" kern="1200" cap="none" spc="0" normalizeH="0" baseline="0" noProof="0" dirty="0">
              <a:ln>
                <a:noFill/>
              </a:ln>
              <a:solidFill>
                <a:schemeClr val="tx1"/>
              </a:solidFill>
              <a:effectLst/>
              <a:uLnTx/>
              <a:uFillTx/>
              <a:latin typeface="Trebuchet MS" panose="020B0603020202020204"/>
              <a:cs typeface="+mn-cs"/>
            </a:endParaRPr>
          </a:p>
        </p:txBody>
      </p:sp>
      <p:pic>
        <p:nvPicPr>
          <p:cNvPr id="3" name="圖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93975" y="2323864"/>
            <a:ext cx="3260539" cy="3679809"/>
          </a:xfrm>
          <a:prstGeom prst="rect">
            <a:avLst/>
          </a:prstGeom>
        </p:spPr>
      </p:pic>
    </p:spTree>
    <p:extLst>
      <p:ext uri="{BB962C8B-B14F-4D97-AF65-F5344CB8AC3E}">
        <p14:creationId xmlns:p14="http://schemas.microsoft.com/office/powerpoint/2010/main" val="4062592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F6F219-1728-4B56-AFEC-88982CD0042B}"/>
              </a:ext>
            </a:extLst>
          </p:cNvPr>
          <p:cNvSpPr txBox="1"/>
          <p:nvPr/>
        </p:nvSpPr>
        <p:spPr>
          <a:xfrm>
            <a:off x="1055804" y="216816"/>
            <a:ext cx="4826250" cy="646331"/>
          </a:xfrm>
          <a:prstGeom prst="rect">
            <a:avLst/>
          </a:prstGeom>
          <a:solidFill>
            <a:schemeClr val="accent2">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中国及武汉地理资料站</a:t>
            </a:r>
            <a:endParaRPr kumimoji="0" lang="en-HK"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descr="A picture containing drawing, table, sign&#10;&#10;Description automatically generated">
            <a:extLst>
              <a:ext uri="{FF2B5EF4-FFF2-40B4-BE49-F238E27FC236}">
                <a16:creationId xmlns:a16="http://schemas.microsoft.com/office/drawing/2014/main" id="{AF9E68EB-340D-4341-B8B4-9F24CBD8C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70" y="1230515"/>
            <a:ext cx="3889696" cy="4859200"/>
          </a:xfrm>
          <a:prstGeom prst="rect">
            <a:avLst/>
          </a:prstGeom>
        </p:spPr>
      </p:pic>
      <p:sp>
        <p:nvSpPr>
          <p:cNvPr id="7" name="Speech Bubble: Rectangle with Corners Rounded 6">
            <a:extLst>
              <a:ext uri="{FF2B5EF4-FFF2-40B4-BE49-F238E27FC236}">
                <a16:creationId xmlns:a16="http://schemas.microsoft.com/office/drawing/2014/main" id="{0E1413A3-D8E0-4B57-AD70-A59483CF2EEC}"/>
              </a:ext>
            </a:extLst>
          </p:cNvPr>
          <p:cNvSpPr/>
          <p:nvPr/>
        </p:nvSpPr>
        <p:spPr>
          <a:xfrm>
            <a:off x="4047046" y="1866507"/>
            <a:ext cx="4481492" cy="2846895"/>
          </a:xfrm>
          <a:prstGeom prst="wedgeRoundRectCallout">
            <a:avLst>
              <a:gd name="adj1" fmla="val -71810"/>
              <a:gd name="adj2" fmla="val -292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在以下的几页简报，教师应先向同学介绍一些有关武汉，以至整个中国基本的自然及人文地理知识</a:t>
            </a:r>
            <a:endParaRPr kumimoji="0" lang="en-HK" sz="3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07525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bodyPr rtlCol="0" anchor="ctr"/>
      <a:lstStyle>
        <a:defPPr algn="ctr">
          <a:defRPr sz="3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TotalTime>
  <Words>4929</Words>
  <Application>Microsoft Office PowerPoint</Application>
  <PresentationFormat>如螢幕大小 (4:3)</PresentationFormat>
  <Paragraphs>275</Paragraphs>
  <Slides>54</Slides>
  <Notes>1</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54</vt:i4>
      </vt:variant>
    </vt:vector>
  </HeadingPairs>
  <TitlesOfParts>
    <vt:vector size="67" baseType="lpstr">
      <vt:lpstr>方正姚体</vt:lpstr>
      <vt:lpstr>华文新魏</vt:lpstr>
      <vt:lpstr>Microsoft JhengHei</vt:lpstr>
      <vt:lpstr>Microsoft JhengHei</vt:lpstr>
      <vt:lpstr>標楷體</vt:lpstr>
      <vt:lpstr>Arial</vt:lpstr>
      <vt:lpstr>Arial Narrow</vt:lpstr>
      <vt:lpstr>Calibri</vt:lpstr>
      <vt:lpstr>Trebuchet MS</vt:lpstr>
      <vt:lpstr>Wingdings</vt:lpstr>
      <vt:lpstr>Wingdings 3</vt:lpstr>
      <vt:lpstr>Facet</vt:lpstr>
      <vt:lpstr>1_Facet</vt:lpstr>
      <vt:lpstr>2019冠状病毒病 (COVID-19) 的爆发与 数据处理、汇报及分析技能的训练</vt:lpstr>
      <vt:lpstr>(一) 简介及背景 – 2019 冠状病毒病</vt:lpstr>
      <vt:lpstr>(二) 中四至中六地理科的学习建议</vt:lpstr>
      <vt:lpstr>PowerPoint 簡報</vt:lpstr>
      <vt:lpstr>(三) 以冠状病毒病 (COVID-19) 作为例子研习疾病地理</vt:lpstr>
      <vt:lpstr>知多一点点… …  </vt:lpstr>
      <vt:lpstr>在中国哪个城市首先发现新的 冠状病毒病？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冠状病毒病爆发后的蔓延情况 是怎样的？</vt:lpstr>
      <vt:lpstr>PowerPoint 簡報</vt:lpstr>
      <vt:lpstr>PowerPoint 簡報</vt:lpstr>
      <vt:lpstr>PowerPoint 簡報</vt:lpstr>
      <vt:lpstr>(1) 点示图及比例符号图简介：</vt:lpstr>
      <vt:lpstr>PowerPoint 簡報</vt:lpstr>
      <vt:lpstr>PowerPoint 簡報</vt:lpstr>
      <vt:lpstr>(2) 等值区域图简介：</vt:lpstr>
      <vt:lpstr>PowerPoint 簡報</vt:lpstr>
      <vt:lpstr>(3) 加插了棒形图的地图简介：</vt:lpstr>
      <vt:lpstr>PowerPoint 簡報</vt:lpstr>
      <vt:lpstr>PowerPoint 簡報</vt:lpstr>
      <vt:lpstr>建议可用来绘制图表的数据来源：</vt:lpstr>
      <vt:lpstr>PowerPoint 簡報</vt:lpstr>
      <vt:lpstr>PowerPoint 簡報</vt:lpstr>
      <vt:lpstr>PowerPoint 簡報</vt:lpstr>
      <vt:lpstr>PowerPoint 簡報</vt:lpstr>
      <vt:lpstr>PowerPoint 簡報</vt:lpstr>
      <vt:lpstr>PowerPoint 簡報</vt:lpstr>
      <vt:lpstr>PowerPoint 簡報</vt:lpstr>
      <vt:lpstr>(四) 通过研习冠状病毒病来训练高中地理科学生的数据处理、 汇报及分析技能 (进阶训练)</vt:lpstr>
      <vt:lpstr>PowerPoint 簡報</vt:lpstr>
      <vt:lpstr>PowerPoint 簡報</vt:lpstr>
      <vt:lpstr>PowerPoint 簡報</vt:lpstr>
      <vt:lpstr>PowerPoint 簡報</vt:lpstr>
      <vt:lpstr>PowerPoint 簡報</vt:lpstr>
      <vt:lpstr>PowerPoint 簡報</vt:lpstr>
      <vt:lpstr>PowerPoint 簡報</vt:lpstr>
      <vt:lpstr>PowerPoint 簡報</vt:lpstr>
      <vt:lpstr>&lt;补充资料 -&gt; &lt;传染病是甚么？&gt; </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2019新型冠狀病毒 (2019-nCoV) 肺炎 的爆發與疾病地理的研習</dc:title>
  <dc:creator>Jenny Yau</dc:creator>
  <cp:lastModifiedBy>WU, Shuk-ting Connie</cp:lastModifiedBy>
  <cp:revision>267</cp:revision>
  <cp:lastPrinted>2021-03-18T10:04:34Z</cp:lastPrinted>
  <dcterms:created xsi:type="dcterms:W3CDTF">2020-02-09T10:27:02Z</dcterms:created>
  <dcterms:modified xsi:type="dcterms:W3CDTF">2021-03-24T09:39:14Z</dcterms:modified>
</cp:coreProperties>
</file>